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13"/>
  </p:notesMasterIdLst>
  <p:sldIdLst>
    <p:sldId id="256" r:id="rId2"/>
    <p:sldId id="275" r:id="rId3"/>
    <p:sldId id="257" r:id="rId4"/>
    <p:sldId id="258" r:id="rId5"/>
    <p:sldId id="279" r:id="rId6"/>
    <p:sldId id="259" r:id="rId7"/>
    <p:sldId id="280" r:id="rId8"/>
    <p:sldId id="281" r:id="rId9"/>
    <p:sldId id="282" r:id="rId10"/>
    <p:sldId id="283" r:id="rId11"/>
    <p:sldId id="284" r:id="rId1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FFFFFF"/>
    <a:srgbClr val="D0B153"/>
    <a:srgbClr val="4A6DAD"/>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97" autoAdjust="0"/>
    <p:restoredTop sz="95885"/>
  </p:normalViewPr>
  <p:slideViewPr>
    <p:cSldViewPr snapToGrid="0">
      <p:cViewPr varScale="1">
        <p:scale>
          <a:sx n="91" d="100"/>
          <a:sy n="91" d="100"/>
        </p:scale>
        <p:origin x="944" y="52"/>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7:52:46.102"/>
    </inkml:context>
    <inkml:brush xml:id="br0">
      <inkml:brushProperty name="width" value="0.035" units="cm"/>
      <inkml:brushProperty name="height" value="0.035" units="cm"/>
      <inkml:brushProperty name="color" value="#FFFFFF"/>
    </inkml:brush>
  </inkml:definitions>
  <inkml:trace contextRef="#ctx0" brushRef="#br0">1 20 24575,'3'0'0,"0"0"0,-1 0 0,-1-1 0,0 1 0,-1-1 0,0-1 0,0 1 0,0-1 0,0 0 0,0 1 0,0-1 0,0 1 0,-1-1 0,0 1 0,1 0 0,-1 1 0,1-1 0,0 0 0,0 3 0,1-1 0,1 2 0,-1 0 0,2-1 0,-2 1 0,0-2 0,0 0 0,0 1 0,0-1 0,0 0 0,-1 0 0,1 0 0,0 1 0,0-1 0,0 0 0,0 0 0,-1 0 0,1 0 0,0-1 0,0-2 0,-1 0 0,0 0 0,0 0 0,0 2 0,0-1 0,1 0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7:52:47.269"/>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7:52:48.469"/>
    </inkml:context>
    <inkml:brush xml:id="br0">
      <inkml:brushProperty name="width" value="0.035" units="cm"/>
      <inkml:brushProperty name="height" value="0.035" units="cm"/>
      <inkml:brushProperty name="color" value="#FFFFFF"/>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7:52:50.753"/>
    </inkml:context>
    <inkml:brush xml:id="br0">
      <inkml:brushProperty name="width" value="0.035" units="cm"/>
      <inkml:brushProperty name="height" value="0.035" units="cm"/>
      <inkml:brushProperty name="color" value="#FFFFFF"/>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3:49:25.752"/>
    </inkml:context>
    <inkml:brush xml:id="br0">
      <inkml:brushProperty name="width" value="0.035" units="cm"/>
      <inkml:brushProperty name="height" value="0.035" units="cm"/>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8T13:49:38.464"/>
    </inkml:context>
    <inkml:brush xml:id="br0">
      <inkml:brushProperty name="width" value="0.035" units="cm"/>
      <inkml:brushProperty name="height" value="0.035" units="cm"/>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213D19-FE7C-624C-98BD-C68B318131F7}" type="datetimeFigureOut">
              <a:rPr kumimoji="1" lang="ja-JP" altLang="en-US" smtClean="0"/>
              <a:t>2023/12/3</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42747-FC72-7C4D-AD09-13B9A9B416BA}" type="slidenum">
              <a:rPr kumimoji="1" lang="ja-JP" altLang="en-US" smtClean="0"/>
              <a:t>‹#›</a:t>
            </a:fld>
            <a:endParaRPr kumimoji="1" lang="ja-JP" altLang="en-US"/>
          </a:p>
        </p:txBody>
      </p:sp>
    </p:spTree>
    <p:extLst>
      <p:ext uri="{BB962C8B-B14F-4D97-AF65-F5344CB8AC3E}">
        <p14:creationId xmlns:p14="http://schemas.microsoft.com/office/powerpoint/2010/main" val="27423977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42747-FC72-7C4D-AD09-13B9A9B416BA}" type="slidenum">
              <a:rPr kumimoji="1" lang="ja-JP" altLang="en-US" smtClean="0"/>
              <a:t>3</a:t>
            </a:fld>
            <a:endParaRPr kumimoji="1" lang="ja-JP" altLang="en-US"/>
          </a:p>
        </p:txBody>
      </p:sp>
    </p:spTree>
    <p:extLst>
      <p:ext uri="{BB962C8B-B14F-4D97-AF65-F5344CB8AC3E}">
        <p14:creationId xmlns:p14="http://schemas.microsoft.com/office/powerpoint/2010/main" val="2598028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42747-FC72-7C4D-AD09-13B9A9B416BA}" type="slidenum">
              <a:rPr kumimoji="1" lang="ja-JP" altLang="en-US" smtClean="0"/>
              <a:t>4</a:t>
            </a:fld>
            <a:endParaRPr kumimoji="1" lang="ja-JP" altLang="en-US"/>
          </a:p>
        </p:txBody>
      </p:sp>
    </p:spTree>
    <p:extLst>
      <p:ext uri="{BB962C8B-B14F-4D97-AF65-F5344CB8AC3E}">
        <p14:creationId xmlns:p14="http://schemas.microsoft.com/office/powerpoint/2010/main" val="304566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42747-FC72-7C4D-AD09-13B9A9B416BA}" type="slidenum">
              <a:rPr kumimoji="1" lang="ja-JP" altLang="en-US" smtClean="0"/>
              <a:t>5</a:t>
            </a:fld>
            <a:endParaRPr kumimoji="1" lang="ja-JP" altLang="en-US"/>
          </a:p>
        </p:txBody>
      </p:sp>
    </p:spTree>
    <p:extLst>
      <p:ext uri="{BB962C8B-B14F-4D97-AF65-F5344CB8AC3E}">
        <p14:creationId xmlns:p14="http://schemas.microsoft.com/office/powerpoint/2010/main" val="278839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42747-FC72-7C4D-AD09-13B9A9B416BA}" type="slidenum">
              <a:rPr kumimoji="1" lang="ja-JP" altLang="en-US" smtClean="0"/>
              <a:t>6</a:t>
            </a:fld>
            <a:endParaRPr kumimoji="1" lang="ja-JP" altLang="en-US"/>
          </a:p>
        </p:txBody>
      </p:sp>
    </p:spTree>
    <p:extLst>
      <p:ext uri="{BB962C8B-B14F-4D97-AF65-F5344CB8AC3E}">
        <p14:creationId xmlns:p14="http://schemas.microsoft.com/office/powerpoint/2010/main" val="2504656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42747-FC72-7C4D-AD09-13B9A9B416BA}" type="slidenum">
              <a:rPr kumimoji="1" lang="ja-JP" altLang="en-US" smtClean="0"/>
              <a:t>7</a:t>
            </a:fld>
            <a:endParaRPr kumimoji="1" lang="ja-JP" altLang="en-US"/>
          </a:p>
        </p:txBody>
      </p:sp>
    </p:spTree>
    <p:extLst>
      <p:ext uri="{BB962C8B-B14F-4D97-AF65-F5344CB8AC3E}">
        <p14:creationId xmlns:p14="http://schemas.microsoft.com/office/powerpoint/2010/main" val="2590786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42747-FC72-7C4D-AD09-13B9A9B416BA}" type="slidenum">
              <a:rPr kumimoji="1" lang="ja-JP" altLang="en-US" smtClean="0"/>
              <a:t>8</a:t>
            </a:fld>
            <a:endParaRPr kumimoji="1" lang="ja-JP" altLang="en-US"/>
          </a:p>
        </p:txBody>
      </p:sp>
    </p:spTree>
    <p:extLst>
      <p:ext uri="{BB962C8B-B14F-4D97-AF65-F5344CB8AC3E}">
        <p14:creationId xmlns:p14="http://schemas.microsoft.com/office/powerpoint/2010/main" val="1390596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42747-FC72-7C4D-AD09-13B9A9B416BA}" type="slidenum">
              <a:rPr kumimoji="1" lang="ja-JP" altLang="en-US" smtClean="0"/>
              <a:t>9</a:t>
            </a:fld>
            <a:endParaRPr kumimoji="1" lang="ja-JP" altLang="en-US"/>
          </a:p>
        </p:txBody>
      </p:sp>
    </p:spTree>
    <p:extLst>
      <p:ext uri="{BB962C8B-B14F-4D97-AF65-F5344CB8AC3E}">
        <p14:creationId xmlns:p14="http://schemas.microsoft.com/office/powerpoint/2010/main" val="2501055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B542747-FC72-7C4D-AD09-13B9A9B416BA}" type="slidenum">
              <a:rPr kumimoji="1" lang="ja-JP" altLang="en-US" smtClean="0"/>
              <a:t>10</a:t>
            </a:fld>
            <a:endParaRPr kumimoji="1" lang="ja-JP" altLang="en-US"/>
          </a:p>
        </p:txBody>
      </p:sp>
    </p:spTree>
    <p:extLst>
      <p:ext uri="{BB962C8B-B14F-4D97-AF65-F5344CB8AC3E}">
        <p14:creationId xmlns:p14="http://schemas.microsoft.com/office/powerpoint/2010/main" val="3666949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50BEF0D-72DE-2C4F-92CF-F497CA13FFFC}" type="datetime1">
              <a:rPr kumimoji="1" lang="ja-JP" altLang="en-US" smtClean="0"/>
              <a:t>2023/12/3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367966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7FC685-5308-1643-8E51-E196D3AEC55F}" type="datetime1">
              <a:rPr kumimoji="1" lang="ja-JP" altLang="en-US" smtClean="0"/>
              <a:t>2023/12/3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4208853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13048A2-313F-EA49-8336-E5FD01C998FD}" type="datetime1">
              <a:rPr kumimoji="1" lang="ja-JP" altLang="en-US" smtClean="0"/>
              <a:t>2023/12/3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123306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97EFAFF-2FC3-234C-A00E-FB04A2EC5002}" type="datetime1">
              <a:rPr kumimoji="1" lang="ja-JP" altLang="en-US" smtClean="0"/>
              <a:t>2023/12/3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1160922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8501015-5BD0-1B43-B38C-A811228D7314}" type="datetime1">
              <a:rPr kumimoji="1" lang="ja-JP" altLang="en-US" smtClean="0"/>
              <a:t>2023/12/3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408910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9431C74-B38C-B745-9FC2-2285C61193F8}" type="datetime1">
              <a:rPr kumimoji="1" lang="ja-JP" altLang="en-US" smtClean="0"/>
              <a:t>2023/12/3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42887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F71D977-CD32-084A-9E0B-5EE80FAA39B6}" type="datetime1">
              <a:rPr kumimoji="1" lang="ja-JP" altLang="en-US" smtClean="0"/>
              <a:t>2023/12/3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211473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4B362BD-ADE5-134E-9059-97330FC6A4E8}" type="datetime1">
              <a:rPr kumimoji="1" lang="ja-JP" altLang="en-US" smtClean="0"/>
              <a:t>2023/12/3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3534470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27F906-FE48-C349-83F6-ED4FD79ED436}" type="datetime1">
              <a:rPr kumimoji="1" lang="ja-JP" altLang="en-US" smtClean="0"/>
              <a:t>2023/12/3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427491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124A040-A294-B344-8B53-8CC7D73D69E8}" type="datetime1">
              <a:rPr kumimoji="1" lang="ja-JP" altLang="en-US" smtClean="0"/>
              <a:t>2023/12/3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1617554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C36DB82-1F9B-6340-B521-ECAA05004533}" type="datetime1">
              <a:rPr kumimoji="1" lang="ja-JP" altLang="en-US" smtClean="0"/>
              <a:t>2023/12/3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3599592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D80B6-5CA2-2042-B0C9-68F102ACE192}" type="datetime1">
              <a:rPr kumimoji="1" lang="ja-JP" altLang="en-US" smtClean="0"/>
              <a:t>2023/12/3</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2FCD7-4286-B147-A348-31E2CFC2C70F}" type="slidenum">
              <a:rPr kumimoji="1" lang="ja-JP" altLang="en-US" smtClean="0"/>
              <a:t>‹#›</a:t>
            </a:fld>
            <a:endParaRPr kumimoji="1" lang="ja-JP" altLang="en-US"/>
          </a:p>
        </p:txBody>
      </p:sp>
    </p:spTree>
    <p:extLst>
      <p:ext uri="{BB962C8B-B14F-4D97-AF65-F5344CB8AC3E}">
        <p14:creationId xmlns:p14="http://schemas.microsoft.com/office/powerpoint/2010/main" val="3163547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5.png"/><Relationship Id="rId5" Type="http://schemas.openxmlformats.org/officeDocument/2006/relationships/image" Target="../media/image20.png"/><Relationship Id="rId15" Type="http://schemas.openxmlformats.org/officeDocument/2006/relationships/customXml" Target="../ink/ink6.xml"/><Relationship Id="rId10" Type="http://schemas.openxmlformats.org/officeDocument/2006/relationships/image" Target="../media/image4.png"/><Relationship Id="rId9" Type="http://schemas.openxmlformats.org/officeDocument/2006/relationships/customXml" Target="../ink/ink4.xml"/><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273BCB-CF63-A3EA-907D-04029E51EA8F}"/>
              </a:ext>
            </a:extLst>
          </p:cNvPr>
          <p:cNvSpPr>
            <a:spLocks noGrp="1"/>
          </p:cNvSpPr>
          <p:nvPr>
            <p:ph type="ctrTitle"/>
          </p:nvPr>
        </p:nvSpPr>
        <p:spPr>
          <a:xfrm>
            <a:off x="298655" y="1689891"/>
            <a:ext cx="9620250" cy="2387600"/>
          </a:xfrm>
        </p:spPr>
        <p:txBody>
          <a:bodyPr>
            <a:normAutofit/>
          </a:bodyPr>
          <a:lstStyle/>
          <a:p>
            <a:r>
              <a:rPr kumimoji="1" lang="ja-JP" altLang="en-US" sz="5400" b="1" dirty="0">
                <a:latin typeface="UD デジタル 教科書体 NP-B" panose="02020700000000000000" pitchFamily="18" charset="-128"/>
                <a:ea typeface="UD デジタル 教科書体 NP-B" panose="02020700000000000000" pitchFamily="18" charset="-128"/>
              </a:rPr>
              <a:t>重力の変化を見てみよう！</a:t>
            </a:r>
          </a:p>
        </p:txBody>
      </p:sp>
      <p:cxnSp>
        <p:nvCxnSpPr>
          <p:cNvPr id="5" name="直線コネクタ 4">
            <a:extLst>
              <a:ext uri="{FF2B5EF4-FFF2-40B4-BE49-F238E27FC236}">
                <a16:creationId xmlns:a16="http://schemas.microsoft.com/office/drawing/2014/main" id="{F1FFED12-8F7C-D56B-0880-6231956C567F}"/>
              </a:ext>
            </a:extLst>
          </p:cNvPr>
          <p:cNvCxnSpPr/>
          <p:nvPr/>
        </p:nvCxnSpPr>
        <p:spPr>
          <a:xfrm>
            <a:off x="-16843" y="1585732"/>
            <a:ext cx="9936000" cy="0"/>
          </a:xfrm>
          <a:prstGeom prst="line">
            <a:avLst/>
          </a:prstGeom>
          <a:ln w="444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B968DD89-D8B8-AF3D-339A-D25E593E6977}"/>
              </a:ext>
            </a:extLst>
          </p:cNvPr>
          <p:cNvCxnSpPr/>
          <p:nvPr/>
        </p:nvCxnSpPr>
        <p:spPr>
          <a:xfrm>
            <a:off x="-17095" y="5238750"/>
            <a:ext cx="9936000" cy="0"/>
          </a:xfrm>
          <a:prstGeom prst="line">
            <a:avLst/>
          </a:prstGeom>
          <a:ln w="444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D9F1FA5F-F9B3-FB31-C526-F24EC1C5E979}"/>
              </a:ext>
            </a:extLst>
          </p:cNvPr>
          <p:cNvCxnSpPr/>
          <p:nvPr/>
        </p:nvCxnSpPr>
        <p:spPr>
          <a:xfrm>
            <a:off x="-16843" y="1604683"/>
            <a:ext cx="993600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740C8CB-CF1F-B656-FF3C-61CB7EA1B0ED}"/>
              </a:ext>
            </a:extLst>
          </p:cNvPr>
          <p:cNvCxnSpPr/>
          <p:nvPr/>
        </p:nvCxnSpPr>
        <p:spPr>
          <a:xfrm>
            <a:off x="-17092" y="5134591"/>
            <a:ext cx="993600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B25AE912-3A91-7EC4-F7C9-5D3F0B11D673}"/>
              </a:ext>
            </a:extLst>
          </p:cNvPr>
          <p:cNvCxnSpPr/>
          <p:nvPr/>
        </p:nvCxnSpPr>
        <p:spPr>
          <a:xfrm>
            <a:off x="-16843" y="1698851"/>
            <a:ext cx="993600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892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0031DB85-729B-4B86-91F7-1D506415A119}"/>
              </a:ext>
            </a:extLst>
          </p:cNvPr>
          <p:cNvSpPr txBox="1"/>
          <p:nvPr/>
        </p:nvSpPr>
        <p:spPr>
          <a:xfrm>
            <a:off x="523544" y="1031359"/>
            <a:ext cx="184731" cy="1661993"/>
          </a:xfrm>
          <a:prstGeom prst="rect">
            <a:avLst/>
          </a:prstGeom>
          <a:noFill/>
          <a:effectLst>
            <a:softEdge rad="0"/>
          </a:effectLst>
        </p:spPr>
        <p:txBody>
          <a:bodyPr wrap="none" rtlCol="0">
            <a:spAutoFit/>
          </a:bodyPr>
          <a:lstStyle/>
          <a:p>
            <a:endParaRPr lang="en-US" altLang="ja-JP" sz="2800" dirty="0"/>
          </a:p>
          <a:p>
            <a:endParaRPr lang="en-US" altLang="ja-JP" sz="2800" dirty="0"/>
          </a:p>
          <a:p>
            <a:endParaRPr lang="en-US" altLang="ja-JP" sz="2800" dirty="0"/>
          </a:p>
          <a:p>
            <a:endParaRPr lang="ja-JP" altLang="en-US" dirty="0"/>
          </a:p>
        </p:txBody>
      </p:sp>
      <p:sp>
        <p:nvSpPr>
          <p:cNvPr id="10" name="テキスト ボックス 9">
            <a:extLst>
              <a:ext uri="{FF2B5EF4-FFF2-40B4-BE49-F238E27FC236}">
                <a16:creationId xmlns:a16="http://schemas.microsoft.com/office/drawing/2014/main" id="{4FDBF351-809D-A670-DB2A-9C102F7968EE}"/>
              </a:ext>
            </a:extLst>
          </p:cNvPr>
          <p:cNvSpPr txBox="1"/>
          <p:nvPr/>
        </p:nvSpPr>
        <p:spPr>
          <a:xfrm>
            <a:off x="732025" y="1041467"/>
            <a:ext cx="7729807" cy="461665"/>
          </a:xfrm>
          <a:prstGeom prst="rect">
            <a:avLst/>
          </a:prstGeom>
          <a:noFill/>
        </p:spPr>
        <p:txBody>
          <a:bodyPr wrap="square" rtlCol="0">
            <a:spAutoFit/>
          </a:bodyPr>
          <a:lstStyle/>
          <a:p>
            <a:r>
              <a:rPr lang="en-US" altLang="ja-JP" sz="2400" dirty="0">
                <a:latin typeface="UD デジタル 教科書体 N-B" panose="02020700000000000000" pitchFamily="17" charset="-128"/>
                <a:ea typeface="UD デジタル 教科書体 N-B" panose="02020700000000000000" pitchFamily="17" charset="-128"/>
              </a:rPr>
              <a:t>3</a:t>
            </a:r>
            <a:r>
              <a:rPr lang="ja-JP" altLang="en-US" sz="2400" dirty="0">
                <a:latin typeface="UD デジタル 教科書体 N-B" panose="02020700000000000000" pitchFamily="17" charset="-128"/>
                <a:ea typeface="UD デジタル 教科書体 N-B" panose="02020700000000000000" pitchFamily="17" charset="-128"/>
              </a:rPr>
              <a:t>階地点で球を斜方投射した場合の実験結果</a:t>
            </a:r>
            <a:endParaRPr lang="en-US" altLang="ja-JP" sz="2400" dirty="0">
              <a:latin typeface="UD デジタル 教科書体 N-B" panose="02020700000000000000" pitchFamily="17" charset="-128"/>
              <a:ea typeface="UD デジタル 教科書体 N-B" panose="02020700000000000000" pitchFamily="17" charset="-128"/>
            </a:endParaRPr>
          </a:p>
        </p:txBody>
      </p:sp>
      <p:sp>
        <p:nvSpPr>
          <p:cNvPr id="5" name="タイトル 1">
            <a:extLst>
              <a:ext uri="{FF2B5EF4-FFF2-40B4-BE49-F238E27FC236}">
                <a16:creationId xmlns:a16="http://schemas.microsoft.com/office/drawing/2014/main" id="{51798B14-9BEE-2CFD-E7D3-05FB4D7F5B74}"/>
              </a:ext>
            </a:extLst>
          </p:cNvPr>
          <p:cNvSpPr txBox="1">
            <a:spLocks/>
          </p:cNvSpPr>
          <p:nvPr/>
        </p:nvSpPr>
        <p:spPr>
          <a:xfrm>
            <a:off x="240929" y="-162179"/>
            <a:ext cx="78575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b="1" dirty="0">
                <a:latin typeface="UD デジタル 教科書体 NP-B" panose="02020700000000000000" pitchFamily="18" charset="-128"/>
                <a:ea typeface="UD デジタル 教科書体 NP-B" panose="02020700000000000000" pitchFamily="18" charset="-128"/>
              </a:rPr>
              <a:t>実験結果 </a:t>
            </a:r>
            <a:r>
              <a:rPr lang="en-US" altLang="ja-JP" sz="3600" b="1" dirty="0">
                <a:latin typeface="UD デジタル 教科書体 NP-B" panose="02020700000000000000" pitchFamily="18" charset="-128"/>
                <a:ea typeface="UD デジタル 教科書体 NP-B" panose="02020700000000000000" pitchFamily="18" charset="-128"/>
              </a:rPr>
              <a:t>(</a:t>
            </a:r>
            <a:r>
              <a:rPr lang="ja-JP" altLang="en-US" sz="3600" b="1" dirty="0">
                <a:latin typeface="UD デジタル 教科書体 NP-B" panose="02020700000000000000" pitchFamily="18" charset="-128"/>
                <a:ea typeface="UD デジタル 教科書体 NP-B" panose="02020700000000000000" pitchFamily="18" charset="-128"/>
              </a:rPr>
              <a:t>追加実験</a:t>
            </a:r>
            <a:r>
              <a:rPr lang="en-US" altLang="ja-JP" sz="3600" b="1" dirty="0">
                <a:latin typeface="UD デジタル 教科書体 NP-B" panose="02020700000000000000" pitchFamily="18" charset="-128"/>
                <a:ea typeface="UD デジタル 教科書体 NP-B" panose="02020700000000000000" pitchFamily="18" charset="-128"/>
              </a:rPr>
              <a:t>)</a:t>
            </a:r>
            <a:endParaRPr lang="ja-JP" altLang="en-US" sz="3600" b="1" dirty="0">
              <a:latin typeface="UD デジタル 教科書体 NP-B" panose="02020700000000000000" pitchFamily="18" charset="-128"/>
              <a:ea typeface="UD デジタル 教科書体 NP-B" panose="02020700000000000000" pitchFamily="18" charset="-128"/>
            </a:endParaRPr>
          </a:p>
        </p:txBody>
      </p:sp>
      <p:cxnSp>
        <p:nvCxnSpPr>
          <p:cNvPr id="11" name="直線コネクタ 10">
            <a:extLst>
              <a:ext uri="{FF2B5EF4-FFF2-40B4-BE49-F238E27FC236}">
                <a16:creationId xmlns:a16="http://schemas.microsoft.com/office/drawing/2014/main" id="{A631CD28-B75A-17F7-643C-37AD3FFB314B}"/>
              </a:ext>
            </a:extLst>
          </p:cNvPr>
          <p:cNvCxnSpPr>
            <a:cxnSpLocks/>
          </p:cNvCxnSpPr>
          <p:nvPr/>
        </p:nvCxnSpPr>
        <p:spPr>
          <a:xfrm>
            <a:off x="240928" y="837246"/>
            <a:ext cx="4356000" cy="0"/>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3">
            <a:extLst>
              <a:ext uri="{FF2B5EF4-FFF2-40B4-BE49-F238E27FC236}">
                <a16:creationId xmlns:a16="http://schemas.microsoft.com/office/drawing/2014/main" id="{15DDFEC0-EDA6-BD0A-4AD4-7F5C7B691917}"/>
              </a:ext>
            </a:extLst>
          </p:cNvPr>
          <p:cNvSpPr>
            <a:spLocks noGrp="1"/>
          </p:cNvSpPr>
          <p:nvPr>
            <p:ph type="sldNum" sz="quarter" idx="12"/>
          </p:nvPr>
        </p:nvSpPr>
        <p:spPr>
          <a:xfrm>
            <a:off x="6977524" y="6098938"/>
            <a:ext cx="2812906" cy="700688"/>
          </a:xfrm>
        </p:spPr>
        <p:txBody>
          <a:bodyPr/>
          <a:lstStyle/>
          <a:p>
            <a:fld id="{D322FCD7-4286-B147-A348-31E2CFC2C70F}" type="slidenum">
              <a:rPr kumimoji="1" lang="ja-JP" altLang="en-US" sz="1600" smtClean="0">
                <a:latin typeface="UD デジタル 教科書体 NP-B" panose="02020700000000000000" pitchFamily="18" charset="-128"/>
                <a:ea typeface="UD デジタル 教科書体 NP-B" panose="02020700000000000000" pitchFamily="18" charset="-128"/>
              </a:rPr>
              <a:t>9</a:t>
            </a:fld>
            <a:endParaRPr kumimoji="1" lang="ja-JP" altLang="en-US" sz="1600">
              <a:latin typeface="UD デジタル 教科書体 NP-B" panose="02020700000000000000" pitchFamily="18" charset="-128"/>
              <a:ea typeface="UD デジタル 教科書体 NP-B" panose="02020700000000000000" pitchFamily="18" charset="-128"/>
            </a:endParaRPr>
          </a:p>
        </p:txBody>
      </p:sp>
      <p:graphicFrame>
        <p:nvGraphicFramePr>
          <p:cNvPr id="8" name="表 7">
            <a:extLst>
              <a:ext uri="{FF2B5EF4-FFF2-40B4-BE49-F238E27FC236}">
                <a16:creationId xmlns:a16="http://schemas.microsoft.com/office/drawing/2014/main" id="{978FAC76-040C-ED80-4F2C-C67F913A323C}"/>
              </a:ext>
            </a:extLst>
          </p:cNvPr>
          <p:cNvGraphicFramePr>
            <a:graphicFrameLocks noGrp="1"/>
          </p:cNvGraphicFramePr>
          <p:nvPr>
            <p:extLst>
              <p:ext uri="{D42A27DB-BD31-4B8C-83A1-F6EECF244321}">
                <p14:modId xmlns:p14="http://schemas.microsoft.com/office/powerpoint/2010/main" val="695625209"/>
              </p:ext>
            </p:extLst>
          </p:nvPr>
        </p:nvGraphicFramePr>
        <p:xfrm>
          <a:off x="732025" y="2106035"/>
          <a:ext cx="8397834" cy="1717812"/>
        </p:xfrm>
        <a:graphic>
          <a:graphicData uri="http://schemas.openxmlformats.org/drawingml/2006/table">
            <a:tbl>
              <a:tblPr firstRow="1" bandRow="1">
                <a:tableStyleId>{69CF1AB2-1976-4502-BF36-3FF5EA218861}</a:tableStyleId>
              </a:tblPr>
              <a:tblGrid>
                <a:gridCol w="7022561">
                  <a:extLst>
                    <a:ext uri="{9D8B030D-6E8A-4147-A177-3AD203B41FA5}">
                      <a16:colId xmlns:a16="http://schemas.microsoft.com/office/drawing/2014/main" val="847037391"/>
                    </a:ext>
                  </a:extLst>
                </a:gridCol>
                <a:gridCol w="1375273">
                  <a:extLst>
                    <a:ext uri="{9D8B030D-6E8A-4147-A177-3AD203B41FA5}">
                      <a16:colId xmlns:a16="http://schemas.microsoft.com/office/drawing/2014/main" val="2126247648"/>
                    </a:ext>
                  </a:extLst>
                </a:gridCol>
              </a:tblGrid>
              <a:tr h="429453">
                <a:tc>
                  <a:txBody>
                    <a:bodyPr/>
                    <a:lstStyle/>
                    <a:p>
                      <a:pPr algn="l"/>
                      <a:r>
                        <a:rPr lang="ja-JP" altLang="en-US" sz="2000" spc="0" dirty="0">
                          <a:latin typeface="UD デジタル 教科書体 N-B" panose="02020700000000000000" pitchFamily="17" charset="-128"/>
                          <a:ea typeface="UD デジタル 教科書体 N-B" panose="02020700000000000000" pitchFamily="17" charset="-128"/>
                        </a:rPr>
                        <a:t>最高到達高さ</a:t>
                      </a:r>
                      <a:r>
                        <a:rPr lang="en-US" altLang="ja-JP" sz="2000" spc="0" dirty="0">
                          <a:latin typeface="UD デジタル 教科書体 N-B" panose="02020700000000000000" pitchFamily="17" charset="-128"/>
                          <a:ea typeface="UD デジタル 教科書体 N-B" panose="02020700000000000000" pitchFamily="17" charset="-128"/>
                        </a:rPr>
                        <a:t>(</a:t>
                      </a:r>
                      <a:r>
                        <a:rPr lang="ja-JP" altLang="en-US" sz="2000" spc="0" dirty="0">
                          <a:latin typeface="UD デジタル 教科書体 N-B" panose="02020700000000000000" pitchFamily="17" charset="-128"/>
                          <a:ea typeface="UD デジタル 教科書体 N-B" panose="02020700000000000000" pitchFamily="17" charset="-128"/>
                        </a:rPr>
                        <a:t>実験値</a:t>
                      </a:r>
                      <a:r>
                        <a:rPr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ja-JP" altLang="en-US" sz="2000" dirty="0">
                          <a:latin typeface="UD デジタル 教科書体 N-B" panose="02020700000000000000" pitchFamily="17" charset="-128"/>
                          <a:ea typeface="UD デジタル 教科書体 N-B" panose="02020700000000000000" pitchFamily="17" charset="-128"/>
                        </a:rPr>
                        <a:t>ー</a:t>
                      </a:r>
                      <a:r>
                        <a:rPr kumimoji="1" lang="ja-JP" altLang="en-US" sz="2000" baseline="30000" dirty="0">
                          <a:solidFill>
                            <a:srgbClr val="FF0000"/>
                          </a:solidFill>
                          <a:latin typeface="UD デジタル 教科書体 N-B" panose="02020700000000000000" pitchFamily="17" charset="-128"/>
                          <a:ea typeface="UD デジタル 教科書体 N-B" panose="02020700000000000000" pitchFamily="17" charset="-128"/>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0104691"/>
                  </a:ext>
                </a:extLst>
              </a:tr>
              <a:tr h="429453">
                <a:tc>
                  <a:txBody>
                    <a:bodyPr/>
                    <a:lstStyle/>
                    <a:p>
                      <a:pPr algn="l"/>
                      <a:r>
                        <a:rPr kumimoji="1" lang="ja-JP" altLang="en-US" sz="2000" spc="0" dirty="0">
                          <a:latin typeface="UD デジタル 教科書体 N-B" panose="02020700000000000000" pitchFamily="17" charset="-128"/>
                          <a:ea typeface="UD デジタル 教科書体 N-B" panose="02020700000000000000" pitchFamily="17" charset="-128"/>
                        </a:rPr>
                        <a:t>球の初速度</a:t>
                      </a:r>
                      <a:r>
                        <a:rPr kumimoji="1" lang="en-US" altLang="ja-JP" sz="2000" spc="0" dirty="0">
                          <a:latin typeface="UD デジタル 教科書体 N-B" panose="02020700000000000000" pitchFamily="17" charset="-128"/>
                          <a:ea typeface="UD デジタル 教科書体 N-B" panose="02020700000000000000" pitchFamily="17" charset="-128"/>
                        </a:rPr>
                        <a:t>(</a:t>
                      </a:r>
                      <a:r>
                        <a:rPr kumimoji="1" lang="ja-JP" altLang="en-US" sz="2000" spc="0" dirty="0">
                          <a:latin typeface="UD デジタル 教科書体 N-B" panose="02020700000000000000" pitchFamily="17" charset="-128"/>
                          <a:ea typeface="UD デジタル 教科書体 N-B" panose="02020700000000000000" pitchFamily="17" charset="-128"/>
                        </a:rPr>
                        <a:t>実験値</a:t>
                      </a:r>
                      <a:r>
                        <a:rPr kumimoji="1"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UD デジタル 教科書体 N-B" panose="02020700000000000000" pitchFamily="17" charset="-128"/>
                          <a:ea typeface="UD デジタル 教科書体 N-B" panose="02020700000000000000" pitchFamily="17" charset="-128"/>
                        </a:rPr>
                        <a:t>1.3 m/s</a:t>
                      </a:r>
                      <a:endParaRPr kumimoji="1" lang="ja-JP" altLang="en-US" sz="200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4003004"/>
                  </a:ext>
                </a:extLst>
              </a:tr>
              <a:tr h="429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latin typeface="UD デジタル 教科書体 NP-B" panose="02020700000000000000" pitchFamily="18" charset="-128"/>
                          <a:ea typeface="UD デジタル 教科書体 NP-B" panose="02020700000000000000" pitchFamily="18" charset="-128"/>
                        </a:rPr>
                        <a:t>球が発射されてから落下するまでの時間</a:t>
                      </a:r>
                      <a:r>
                        <a:rPr lang="en-US" altLang="ja-JP" sz="2000" spc="0" dirty="0">
                          <a:latin typeface="UD デジタル 教科書体 N-B" panose="02020700000000000000" pitchFamily="17" charset="-128"/>
                          <a:ea typeface="UD デジタル 教科書体 N-B" panose="02020700000000000000" pitchFamily="17" charset="-128"/>
                        </a:rPr>
                        <a:t>(</a:t>
                      </a:r>
                      <a:r>
                        <a:rPr lang="ja-JP" altLang="en-US" sz="2000" spc="0" dirty="0">
                          <a:latin typeface="UD デジタル 教科書体 N-B" panose="02020700000000000000" pitchFamily="17" charset="-128"/>
                          <a:ea typeface="UD デジタル 教科書体 N-B" panose="02020700000000000000" pitchFamily="17" charset="-128"/>
                        </a:rPr>
                        <a:t>実験値から推定</a:t>
                      </a:r>
                      <a:r>
                        <a:rPr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ja-JP" altLang="en-US" sz="2000" spc="0" dirty="0">
                          <a:latin typeface="UD デジタル 教科書体 N-B" panose="02020700000000000000" pitchFamily="17" charset="-128"/>
                          <a:ea typeface="UD デジタル 教科書体 N-B" panose="02020700000000000000" pitchFamily="17" charset="-128"/>
                        </a:rPr>
                        <a:t>ー</a:t>
                      </a:r>
                      <a:r>
                        <a:rPr kumimoji="1" lang="ja-JP" altLang="en-US" sz="2000" baseline="30000" dirty="0">
                          <a:solidFill>
                            <a:srgbClr val="FF0000"/>
                          </a:solidFill>
                          <a:latin typeface="UD デジタル 教科書体 N-B" panose="02020700000000000000" pitchFamily="17" charset="-128"/>
                          <a:ea typeface="UD デジタル 教科書体 N-B" panose="02020700000000000000" pitchFamily="17" charset="-128"/>
                        </a:rPr>
                        <a:t>＊</a:t>
                      </a:r>
                      <a:endParaRPr kumimoji="1" lang="ja-JP" altLang="en-US" sz="2000" spc="0" dirty="0">
                        <a:solidFill>
                          <a:srgbClr val="FF0000"/>
                        </a:solidFill>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935319"/>
                  </a:ext>
                </a:extLst>
              </a:tr>
              <a:tr h="429453">
                <a:tc>
                  <a:txBody>
                    <a:bodyPr/>
                    <a:lstStyle/>
                    <a:p>
                      <a:pPr algn="l"/>
                      <a:r>
                        <a:rPr lang="ja-JP" altLang="en-US" sz="2000" spc="0" dirty="0">
                          <a:latin typeface="UD デジタル 教科書体 N-B" panose="02020700000000000000" pitchFamily="17" charset="-128"/>
                          <a:ea typeface="UD デジタル 教科書体 N-B" panose="02020700000000000000" pitchFamily="17" charset="-128"/>
                        </a:rPr>
                        <a:t>鉛直下方向の加速度</a:t>
                      </a:r>
                      <a:r>
                        <a:rPr lang="en-US" altLang="ja-JP" sz="2000" spc="0" dirty="0">
                          <a:latin typeface="UD デジタル 教科書体 N-B" panose="02020700000000000000" pitchFamily="17" charset="-128"/>
                          <a:ea typeface="UD デジタル 教科書体 N-B" panose="02020700000000000000" pitchFamily="17" charset="-128"/>
                        </a:rPr>
                        <a:t>(</a:t>
                      </a:r>
                      <a:r>
                        <a:rPr lang="ja-JP" altLang="en-US" sz="2000" spc="0" dirty="0">
                          <a:latin typeface="UD デジタル 教科書体 N-B" panose="02020700000000000000" pitchFamily="17" charset="-128"/>
                          <a:ea typeface="UD デジタル 教科書体 N-B" panose="02020700000000000000" pitchFamily="17" charset="-128"/>
                        </a:rPr>
                        <a:t>計算値</a:t>
                      </a:r>
                      <a:r>
                        <a:rPr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ja-JP" altLang="en-US" sz="2000" spc="0" dirty="0">
                          <a:latin typeface="UD デジタル 教科書体 N-B" panose="02020700000000000000" pitchFamily="17" charset="-128"/>
                          <a:ea typeface="UD デジタル 教科書体 N-B" panose="02020700000000000000" pitchFamily="17" charset="-128"/>
                        </a:rPr>
                        <a:t>ー</a:t>
                      </a:r>
                      <a:r>
                        <a:rPr kumimoji="1" lang="ja-JP" altLang="en-US" sz="2000" baseline="30000" dirty="0">
                          <a:solidFill>
                            <a:srgbClr val="FF0000"/>
                          </a:solidFill>
                          <a:latin typeface="UD デジタル 教科書体 N-B" panose="02020700000000000000" pitchFamily="17" charset="-128"/>
                          <a:ea typeface="UD デジタル 教科書体 N-B" panose="02020700000000000000" pitchFamily="17" charset="-128"/>
                        </a:rPr>
                        <a:t>＊</a:t>
                      </a:r>
                      <a:endParaRPr kumimoji="1" lang="ja-JP" altLang="en-US" sz="2000" spc="0" dirty="0">
                        <a:solidFill>
                          <a:srgbClr val="FF0000"/>
                        </a:solidFill>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941376"/>
                  </a:ext>
                </a:extLst>
              </a:tr>
            </a:tbl>
          </a:graphicData>
        </a:graphic>
      </p:graphicFrame>
      <p:sp>
        <p:nvSpPr>
          <p:cNvPr id="12" name="テキスト ボックス 11">
            <a:extLst>
              <a:ext uri="{FF2B5EF4-FFF2-40B4-BE49-F238E27FC236}">
                <a16:creationId xmlns:a16="http://schemas.microsoft.com/office/drawing/2014/main" id="{8B6C2116-5A5E-A47F-D579-2F8978239CD1}"/>
              </a:ext>
            </a:extLst>
          </p:cNvPr>
          <p:cNvSpPr txBox="1"/>
          <p:nvPr/>
        </p:nvSpPr>
        <p:spPr>
          <a:xfrm>
            <a:off x="3182588" y="1702030"/>
            <a:ext cx="3978234" cy="461665"/>
          </a:xfrm>
          <a:prstGeom prst="rect">
            <a:avLst/>
          </a:prstGeom>
          <a:noFill/>
        </p:spPr>
        <p:txBody>
          <a:bodyPr wrap="square" rtlCol="0">
            <a:spAutoFit/>
          </a:bodyPr>
          <a:lstStyle/>
          <a:p>
            <a:r>
              <a:rPr lang="ja-JP" altLang="en-US" sz="2400" dirty="0">
                <a:latin typeface="UD デジタル 教科書体 N-B" panose="02020700000000000000" pitchFamily="17" charset="-128"/>
                <a:ea typeface="UD デジタル 教科書体 N-B" panose="02020700000000000000" pitchFamily="17" charset="-128"/>
              </a:rPr>
              <a:t>表</a:t>
            </a:r>
            <a:r>
              <a:rPr lang="en-US" altLang="ja-JP" sz="2400" dirty="0">
                <a:latin typeface="UD デジタル 教科書体 N-B" panose="02020700000000000000" pitchFamily="17" charset="-128"/>
                <a:ea typeface="UD デジタル 教科書体 N-B" panose="02020700000000000000" pitchFamily="17" charset="-128"/>
              </a:rPr>
              <a:t>3 </a:t>
            </a:r>
            <a:r>
              <a:rPr lang="ja-JP" altLang="en-US" sz="2400" dirty="0">
                <a:latin typeface="UD デジタル 教科書体 N-B" panose="02020700000000000000" pitchFamily="17" charset="-128"/>
                <a:ea typeface="UD デジタル 教科書体 N-B" panose="02020700000000000000" pitchFamily="17" charset="-128"/>
              </a:rPr>
              <a:t>追加実験の実験結果</a:t>
            </a:r>
            <a:endParaRPr lang="en-US" altLang="ja-JP" sz="2400" dirty="0">
              <a:latin typeface="UD デジタル 教科書体 N-B" panose="02020700000000000000" pitchFamily="17" charset="-128"/>
              <a:ea typeface="UD デジタル 教科書体 N-B" panose="02020700000000000000" pitchFamily="17" charset="-128"/>
            </a:endParaRPr>
          </a:p>
        </p:txBody>
      </p:sp>
      <p:sp>
        <p:nvSpPr>
          <p:cNvPr id="13" name="テキスト ボックス 12">
            <a:extLst>
              <a:ext uri="{FF2B5EF4-FFF2-40B4-BE49-F238E27FC236}">
                <a16:creationId xmlns:a16="http://schemas.microsoft.com/office/drawing/2014/main" id="{8888D887-2C24-68DC-16FD-3BDA65427065}"/>
              </a:ext>
            </a:extLst>
          </p:cNvPr>
          <p:cNvSpPr txBox="1"/>
          <p:nvPr/>
        </p:nvSpPr>
        <p:spPr>
          <a:xfrm>
            <a:off x="6017654" y="4916501"/>
            <a:ext cx="3277735" cy="830997"/>
          </a:xfrm>
          <a:prstGeom prst="rect">
            <a:avLst/>
          </a:prstGeom>
          <a:noFill/>
        </p:spPr>
        <p:txBody>
          <a:bodyPr wrap="square" rtlCol="0">
            <a:spAutoFit/>
          </a:bodyPr>
          <a:lstStyle/>
          <a:p>
            <a:r>
              <a:rPr lang="ja-JP" altLang="en-US" sz="2400" dirty="0">
                <a:latin typeface="UD デジタル 教科書体 N-B" panose="02020700000000000000" pitchFamily="17" charset="-128"/>
                <a:ea typeface="UD デジタル 教科書体 N-B" panose="02020700000000000000" pitchFamily="17" charset="-128"/>
              </a:rPr>
              <a:t>図</a:t>
            </a:r>
            <a:r>
              <a:rPr lang="en-US" altLang="ja-JP" sz="2400" dirty="0">
                <a:latin typeface="UD デジタル 教科書体 N-B" panose="02020700000000000000" pitchFamily="17" charset="-128"/>
                <a:ea typeface="UD デジタル 教科書体 N-B" panose="02020700000000000000" pitchFamily="17" charset="-128"/>
              </a:rPr>
              <a:t>3 </a:t>
            </a:r>
            <a:r>
              <a:rPr lang="ja-JP" altLang="en-US" sz="2400" dirty="0">
                <a:latin typeface="UD デジタル 教科書体 N-B" panose="02020700000000000000" pitchFamily="17" charset="-128"/>
                <a:ea typeface="UD デジタル 教科書体 N-B" panose="02020700000000000000" pitchFamily="17" charset="-128"/>
              </a:rPr>
              <a:t>追加実験における斜方投射した球の軌道</a:t>
            </a:r>
            <a:endParaRPr lang="en-US" altLang="ja-JP" sz="2400" dirty="0">
              <a:latin typeface="UD デジタル 教科書体 N-B" panose="02020700000000000000" pitchFamily="17" charset="-128"/>
              <a:ea typeface="UD デジタル 教科書体 N-B" panose="02020700000000000000" pitchFamily="17" charset="-128"/>
            </a:endParaRPr>
          </a:p>
        </p:txBody>
      </p:sp>
      <p:pic>
        <p:nvPicPr>
          <p:cNvPr id="2" name="図 1" descr="バスルームの一角&#10;&#10;中程度の精度で自動的に生成された説明">
            <a:extLst>
              <a:ext uri="{FF2B5EF4-FFF2-40B4-BE49-F238E27FC236}">
                <a16:creationId xmlns:a16="http://schemas.microsoft.com/office/drawing/2014/main" id="{26845A56-F0AF-D6DE-E556-A748CD4E4355}"/>
              </a:ext>
            </a:extLst>
          </p:cNvPr>
          <p:cNvPicPr>
            <a:picLocks noChangeAspect="1"/>
          </p:cNvPicPr>
          <p:nvPr/>
        </p:nvPicPr>
        <p:blipFill rotWithShape="1">
          <a:blip r:embed="rId3"/>
          <a:srcRect l="5033" t="12802" r="20665" b="10989"/>
          <a:stretch/>
        </p:blipFill>
        <p:spPr>
          <a:xfrm>
            <a:off x="571500" y="3984758"/>
            <a:ext cx="4953000" cy="2694481"/>
          </a:xfrm>
          <a:prstGeom prst="rect">
            <a:avLst/>
          </a:prstGeom>
        </p:spPr>
      </p:pic>
      <p:sp>
        <p:nvSpPr>
          <p:cNvPr id="4" name="テキスト ボックス 3">
            <a:extLst>
              <a:ext uri="{FF2B5EF4-FFF2-40B4-BE49-F238E27FC236}">
                <a16:creationId xmlns:a16="http://schemas.microsoft.com/office/drawing/2014/main" id="{477808B6-1692-03E5-401E-995138DD0C83}"/>
              </a:ext>
            </a:extLst>
          </p:cNvPr>
          <p:cNvSpPr txBox="1"/>
          <p:nvPr/>
        </p:nvSpPr>
        <p:spPr>
          <a:xfrm>
            <a:off x="5638882" y="6351662"/>
            <a:ext cx="3666299" cy="307777"/>
          </a:xfrm>
          <a:prstGeom prst="rect">
            <a:avLst/>
          </a:prstGeom>
          <a:noFill/>
        </p:spPr>
        <p:txBody>
          <a:bodyPr wrap="square" rtlCol="0">
            <a:spAutoFit/>
          </a:bodyPr>
          <a:lstStyle/>
          <a:p>
            <a:r>
              <a:rPr lang="ja-JP" altLang="en-US" sz="1400" dirty="0">
                <a:solidFill>
                  <a:srgbClr val="0070C0"/>
                </a:solidFill>
                <a:latin typeface="UD デジタル 教科書体 N-B" panose="02020700000000000000" pitchFamily="17" charset="-128"/>
                <a:ea typeface="UD デジタル 教科書体 N-B" panose="02020700000000000000" pitchFamily="17" charset="-128"/>
              </a:rPr>
              <a:t>＊球の発射点を原点とする座標系を考える。</a:t>
            </a:r>
            <a:endParaRPr lang="en-US" altLang="ja-JP" sz="1400" dirty="0">
              <a:solidFill>
                <a:srgbClr val="0070C0"/>
              </a:solidFill>
              <a:latin typeface="UD デジタル 教科書体 N-B" panose="02020700000000000000" pitchFamily="17" charset="-128"/>
              <a:ea typeface="UD デジタル 教科書体 N-B" panose="02020700000000000000" pitchFamily="17" charset="-128"/>
            </a:endParaRPr>
          </a:p>
        </p:txBody>
      </p:sp>
      <p:cxnSp>
        <p:nvCxnSpPr>
          <p:cNvPr id="6" name="直線矢印コネクタ 5">
            <a:extLst>
              <a:ext uri="{FF2B5EF4-FFF2-40B4-BE49-F238E27FC236}">
                <a16:creationId xmlns:a16="http://schemas.microsoft.com/office/drawing/2014/main" id="{8BDC1B85-C461-3089-0807-19B0EE2BDD20}"/>
              </a:ext>
            </a:extLst>
          </p:cNvPr>
          <p:cNvCxnSpPr>
            <a:cxnSpLocks/>
          </p:cNvCxnSpPr>
          <p:nvPr/>
        </p:nvCxnSpPr>
        <p:spPr>
          <a:xfrm flipV="1">
            <a:off x="902277" y="5515265"/>
            <a:ext cx="0" cy="97200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D20E9749-7312-CF58-4F9B-25837BF7C298}"/>
              </a:ext>
            </a:extLst>
          </p:cNvPr>
          <p:cNvCxnSpPr>
            <a:cxnSpLocks/>
          </p:cNvCxnSpPr>
          <p:nvPr/>
        </p:nvCxnSpPr>
        <p:spPr>
          <a:xfrm>
            <a:off x="902276" y="6487265"/>
            <a:ext cx="972000"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02A9C2C-4505-DE0F-5677-2FBB5B97D8D5}"/>
              </a:ext>
            </a:extLst>
          </p:cNvPr>
          <p:cNvSpPr txBox="1"/>
          <p:nvPr/>
        </p:nvSpPr>
        <p:spPr>
          <a:xfrm>
            <a:off x="685800" y="6391708"/>
            <a:ext cx="1039422" cy="369332"/>
          </a:xfrm>
          <a:prstGeom prst="rect">
            <a:avLst/>
          </a:prstGeom>
          <a:noFill/>
        </p:spPr>
        <p:txBody>
          <a:bodyPr wrap="square" rtlCol="0">
            <a:spAutoFit/>
          </a:bodyPr>
          <a:lstStyle/>
          <a:p>
            <a:r>
              <a:rPr kumimoji="1" lang="en-US" altLang="ja-JP" dirty="0">
                <a:solidFill>
                  <a:srgbClr val="0070C0"/>
                </a:solidFill>
                <a:latin typeface="UD デジタル 教科書体 N-B" panose="02020700000000000000" pitchFamily="17" charset="-128"/>
                <a:ea typeface="UD デジタル 教科書体 N-B" panose="02020700000000000000" pitchFamily="17" charset="-128"/>
              </a:rPr>
              <a:t>O</a:t>
            </a:r>
            <a:endParaRPr kumimoji="1" lang="ja-JP" altLang="en-US" dirty="0">
              <a:solidFill>
                <a:srgbClr val="0070C0"/>
              </a:solidFill>
              <a:latin typeface="UD デジタル 教科書体 N-B" panose="02020700000000000000" pitchFamily="17" charset="-128"/>
              <a:ea typeface="UD デジタル 教科書体 N-B" panose="02020700000000000000" pitchFamily="17" charset="-128"/>
            </a:endParaRPr>
          </a:p>
        </p:txBody>
      </p:sp>
      <p:sp>
        <p:nvSpPr>
          <p:cNvPr id="3" name="テキスト ボックス 2">
            <a:extLst>
              <a:ext uri="{FF2B5EF4-FFF2-40B4-BE49-F238E27FC236}">
                <a16:creationId xmlns:a16="http://schemas.microsoft.com/office/drawing/2014/main" id="{77BAEC9C-C1EC-D2EB-8D37-F8EE69D0FFA4}"/>
              </a:ext>
            </a:extLst>
          </p:cNvPr>
          <p:cNvSpPr txBox="1"/>
          <p:nvPr/>
        </p:nvSpPr>
        <p:spPr>
          <a:xfrm>
            <a:off x="5638882" y="3922682"/>
            <a:ext cx="3774249" cy="523220"/>
          </a:xfrm>
          <a:prstGeom prst="rect">
            <a:avLst/>
          </a:prstGeom>
          <a:noFill/>
        </p:spPr>
        <p:txBody>
          <a:bodyPr wrap="square" rtlCol="0">
            <a:spAutoFit/>
          </a:bodyPr>
          <a:lstStyle/>
          <a:p>
            <a:r>
              <a:rPr lang="ja-JP" altLang="en-US" sz="1400" dirty="0">
                <a:solidFill>
                  <a:srgbClr val="FF0000"/>
                </a:solidFill>
                <a:latin typeface="UD デジタル 教科書体 N-B" panose="02020700000000000000" pitchFamily="17" charset="-128"/>
                <a:ea typeface="UD デジタル 教科書体 N-B" panose="02020700000000000000" pitchFamily="17" charset="-128"/>
              </a:rPr>
              <a:t>＊球が装置上部に衝突したため、計測および計算が不可能である。</a:t>
            </a:r>
            <a:endParaRPr lang="en-US" altLang="ja-JP" sz="1400" dirty="0">
              <a:solidFill>
                <a:srgbClr val="FF0000"/>
              </a:solidFill>
              <a:latin typeface="UD デジタル 教科書体 N-B" panose="02020700000000000000" pitchFamily="17" charset="-128"/>
              <a:ea typeface="UD デジタル 教科書体 N-B" panose="02020700000000000000" pitchFamily="17" charset="-128"/>
            </a:endParaRPr>
          </a:p>
        </p:txBody>
      </p:sp>
      <p:sp>
        <p:nvSpPr>
          <p:cNvPr id="16" name="楕円 15">
            <a:extLst>
              <a:ext uri="{FF2B5EF4-FFF2-40B4-BE49-F238E27FC236}">
                <a16:creationId xmlns:a16="http://schemas.microsoft.com/office/drawing/2014/main" id="{AC28B70B-4FC0-D59C-B2F3-FF57BB0A390A}"/>
              </a:ext>
            </a:extLst>
          </p:cNvPr>
          <p:cNvSpPr/>
          <p:nvPr/>
        </p:nvSpPr>
        <p:spPr>
          <a:xfrm>
            <a:off x="3106306" y="3842545"/>
            <a:ext cx="504000" cy="50400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吹き出し 78">
            <a:extLst>
              <a:ext uri="{FF2B5EF4-FFF2-40B4-BE49-F238E27FC236}">
                <a16:creationId xmlns:a16="http://schemas.microsoft.com/office/drawing/2014/main" id="{055C1208-580D-C5CA-5EEA-D902A01C4881}"/>
              </a:ext>
            </a:extLst>
          </p:cNvPr>
          <p:cNvSpPr/>
          <p:nvPr/>
        </p:nvSpPr>
        <p:spPr>
          <a:xfrm>
            <a:off x="3467685" y="4445902"/>
            <a:ext cx="1975077" cy="607838"/>
          </a:xfrm>
          <a:prstGeom prst="wedgeRectCallout">
            <a:avLst>
              <a:gd name="adj1" fmla="val -42362"/>
              <a:gd name="adj2" fmla="val -8788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rgbClr val="FF0000"/>
                </a:solidFill>
                <a:latin typeface="UD デジタル 教科書体 NP-B" panose="02020700000000000000" pitchFamily="18" charset="-128"/>
                <a:ea typeface="UD デジタル 教科書体 NP-B" panose="02020700000000000000" pitchFamily="18" charset="-128"/>
              </a:rPr>
              <a:t>球が装置上部に衝突している。</a:t>
            </a:r>
          </a:p>
        </p:txBody>
      </p:sp>
    </p:spTree>
    <p:extLst>
      <p:ext uri="{BB962C8B-B14F-4D97-AF65-F5344CB8AC3E}">
        <p14:creationId xmlns:p14="http://schemas.microsoft.com/office/powerpoint/2010/main" val="1043689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B23F8BDC-7B1D-E9C2-26AA-5C1036C7CD96}"/>
              </a:ext>
            </a:extLst>
          </p:cNvPr>
          <p:cNvSpPr txBox="1">
            <a:spLocks/>
          </p:cNvSpPr>
          <p:nvPr/>
        </p:nvSpPr>
        <p:spPr>
          <a:xfrm>
            <a:off x="232064" y="1622641"/>
            <a:ext cx="9673935" cy="249145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・球の最高到達高さ</a:t>
            </a:r>
            <a:endPar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→装置上部に衝突したため、計測はできなかった。しかし、</a:t>
            </a:r>
            <a:r>
              <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4</a:t>
            </a: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階の高さで斜方投射</a:t>
            </a:r>
            <a:endPar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ja-JP" sz="2000" dirty="0">
                <a:solidFill>
                  <a:sysClr val="windowText" lastClr="000000"/>
                </a:solidFill>
                <a:latin typeface="UD デジタル 教科書体 N-B" panose="02020700000000000000" pitchFamily="17" charset="-128"/>
                <a:ea typeface="UD デジタル 教科書体 N-B" panose="02020700000000000000" pitchFamily="17" charset="-128"/>
              </a:rPr>
              <a:t>  </a:t>
            </a: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したときと比較して球の最高到達高さは高くなることが確認できた。</a:t>
            </a:r>
            <a:endPar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ltLang="ja-JP" sz="800" dirty="0">
              <a:solidFill>
                <a:sysClr val="windowText" lastClr="000000"/>
              </a:solidFill>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・計算から求めた</a:t>
            </a:r>
            <a:r>
              <a:rPr lang="ja-JP" altLang="en-US" sz="2000" spc="0" dirty="0">
                <a:latin typeface="UD デジタル 教科書体 N-B" panose="02020700000000000000" pitchFamily="17" charset="-128"/>
                <a:ea typeface="UD デジタル 教科書体 N-B" panose="02020700000000000000" pitchFamily="17" charset="-128"/>
              </a:rPr>
              <a:t>鉛直下方向の加速度</a:t>
            </a:r>
            <a:endParaRPr lang="en-US" altLang="ja-JP" sz="2000" spc="0" dirty="0">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a:t>
            </a: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装置上部に衝突したため、計算はできなかった。しかし、 </a:t>
            </a:r>
            <a:r>
              <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4</a:t>
            </a: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階の高さで斜方投射</a:t>
            </a:r>
            <a:endPar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  したときと比較して鉛直下方向の加速度は低い値</a:t>
            </a:r>
            <a:r>
              <a:rPr lang="ja-JP" altLang="en-US" sz="2000" dirty="0">
                <a:solidFill>
                  <a:sysClr val="windowText" lastClr="000000"/>
                </a:solidFill>
                <a:latin typeface="UD デジタル 教科書体 N-B" panose="02020700000000000000" pitchFamily="17" charset="-128"/>
                <a:ea typeface="UD デジタル 教科書体 N-B" panose="02020700000000000000" pitchFamily="17" charset="-128"/>
              </a:rPr>
              <a:t>を示すことが推測される。</a:t>
            </a:r>
            <a:endPar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5" name="タイトル 1">
            <a:extLst>
              <a:ext uri="{FF2B5EF4-FFF2-40B4-BE49-F238E27FC236}">
                <a16:creationId xmlns:a16="http://schemas.microsoft.com/office/drawing/2014/main" id="{51798B14-9BEE-2CFD-E7D3-05FB4D7F5B74}"/>
              </a:ext>
            </a:extLst>
          </p:cNvPr>
          <p:cNvSpPr txBox="1">
            <a:spLocks/>
          </p:cNvSpPr>
          <p:nvPr/>
        </p:nvSpPr>
        <p:spPr>
          <a:xfrm>
            <a:off x="355989" y="-142811"/>
            <a:ext cx="78575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b="1" dirty="0">
                <a:latin typeface="UD デジタル 教科書体 NP-B" panose="02020700000000000000" pitchFamily="18" charset="-128"/>
                <a:ea typeface="UD デジタル 教科書体 NP-B" panose="02020700000000000000" pitchFamily="18" charset="-128"/>
              </a:rPr>
              <a:t>追加実験結果のまとめ</a:t>
            </a:r>
          </a:p>
        </p:txBody>
      </p:sp>
      <p:cxnSp>
        <p:nvCxnSpPr>
          <p:cNvPr id="11" name="直線コネクタ 10">
            <a:extLst>
              <a:ext uri="{FF2B5EF4-FFF2-40B4-BE49-F238E27FC236}">
                <a16:creationId xmlns:a16="http://schemas.microsoft.com/office/drawing/2014/main" id="{A631CD28-B75A-17F7-643C-37AD3FFB314B}"/>
              </a:ext>
            </a:extLst>
          </p:cNvPr>
          <p:cNvCxnSpPr>
            <a:cxnSpLocks/>
          </p:cNvCxnSpPr>
          <p:nvPr/>
        </p:nvCxnSpPr>
        <p:spPr>
          <a:xfrm>
            <a:off x="296613" y="856614"/>
            <a:ext cx="4824000" cy="0"/>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3">
            <a:extLst>
              <a:ext uri="{FF2B5EF4-FFF2-40B4-BE49-F238E27FC236}">
                <a16:creationId xmlns:a16="http://schemas.microsoft.com/office/drawing/2014/main" id="{15DDFEC0-EDA6-BD0A-4AD4-7F5C7B691917}"/>
              </a:ext>
            </a:extLst>
          </p:cNvPr>
          <p:cNvSpPr>
            <a:spLocks noGrp="1"/>
          </p:cNvSpPr>
          <p:nvPr>
            <p:ph type="sldNum" sz="quarter" idx="12"/>
          </p:nvPr>
        </p:nvSpPr>
        <p:spPr>
          <a:xfrm>
            <a:off x="6977524" y="6098938"/>
            <a:ext cx="2812906" cy="700688"/>
          </a:xfrm>
        </p:spPr>
        <p:txBody>
          <a:bodyPr/>
          <a:lstStyle/>
          <a:p>
            <a:fld id="{D322FCD7-4286-B147-A348-31E2CFC2C70F}" type="slidenum">
              <a:rPr kumimoji="1" lang="ja-JP" altLang="en-US" sz="1600" smtClean="0">
                <a:latin typeface="UD デジタル 教科書体 NP-B" panose="02020700000000000000" pitchFamily="18" charset="-128"/>
                <a:ea typeface="UD デジタル 教科書体 NP-B" panose="02020700000000000000" pitchFamily="18" charset="-128"/>
              </a:rPr>
              <a:t>10</a:t>
            </a:fld>
            <a:endParaRPr kumimoji="1" lang="ja-JP" altLang="en-US" sz="1600">
              <a:latin typeface="UD デジタル 教科書体 NP-B" panose="02020700000000000000" pitchFamily="18" charset="-128"/>
              <a:ea typeface="UD デジタル 教科書体 NP-B" panose="02020700000000000000" pitchFamily="18" charset="-128"/>
            </a:endParaRPr>
          </a:p>
        </p:txBody>
      </p:sp>
      <p:sp>
        <p:nvSpPr>
          <p:cNvPr id="15" name="正方形/長方形 14">
            <a:extLst>
              <a:ext uri="{FF2B5EF4-FFF2-40B4-BE49-F238E27FC236}">
                <a16:creationId xmlns:a16="http://schemas.microsoft.com/office/drawing/2014/main" id="{B82534E1-E08B-1B6D-2465-259A9F2FA022}"/>
              </a:ext>
            </a:extLst>
          </p:cNvPr>
          <p:cNvSpPr/>
          <p:nvPr/>
        </p:nvSpPr>
        <p:spPr>
          <a:xfrm>
            <a:off x="235638" y="1370327"/>
            <a:ext cx="9516292" cy="2743770"/>
          </a:xfrm>
          <a:prstGeom prst="rect">
            <a:avLst/>
          </a:prstGeom>
          <a:noFill/>
          <a:ln w="1905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16" name="正方形/長方形 15">
            <a:extLst>
              <a:ext uri="{FF2B5EF4-FFF2-40B4-BE49-F238E27FC236}">
                <a16:creationId xmlns:a16="http://schemas.microsoft.com/office/drawing/2014/main" id="{4C4C67FF-0039-7B1D-0BF2-9F53EF722DA0}"/>
              </a:ext>
            </a:extLst>
          </p:cNvPr>
          <p:cNvSpPr/>
          <p:nvPr/>
        </p:nvSpPr>
        <p:spPr>
          <a:xfrm flipV="1">
            <a:off x="464168" y="1061281"/>
            <a:ext cx="4010465" cy="5701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20" name="テキスト ボックス 19">
            <a:extLst>
              <a:ext uri="{FF2B5EF4-FFF2-40B4-BE49-F238E27FC236}">
                <a16:creationId xmlns:a16="http://schemas.microsoft.com/office/drawing/2014/main" id="{F66FC005-B702-D5E1-FB45-FF28FC83FB28}"/>
              </a:ext>
            </a:extLst>
          </p:cNvPr>
          <p:cNvSpPr txBox="1"/>
          <p:nvPr/>
        </p:nvSpPr>
        <p:spPr>
          <a:xfrm>
            <a:off x="524520" y="1164340"/>
            <a:ext cx="3950113" cy="43005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sng"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追加実験から分かったこと</a:t>
            </a:r>
            <a:endParaRPr kumimoji="1" lang="en-US" altLang="ja-JP" sz="2400" b="0" i="0" u="sng"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23" name="正方形/長方形 22">
            <a:extLst>
              <a:ext uri="{FF2B5EF4-FFF2-40B4-BE49-F238E27FC236}">
                <a16:creationId xmlns:a16="http://schemas.microsoft.com/office/drawing/2014/main" id="{FCABA95B-E73E-04A4-5F85-A2CF40479EC6}"/>
              </a:ext>
            </a:extLst>
          </p:cNvPr>
          <p:cNvSpPr/>
          <p:nvPr/>
        </p:nvSpPr>
        <p:spPr>
          <a:xfrm>
            <a:off x="232064" y="4519586"/>
            <a:ext cx="9516292" cy="2139824"/>
          </a:xfrm>
          <a:prstGeom prst="rect">
            <a:avLst/>
          </a:prstGeom>
          <a:noFill/>
          <a:ln w="1905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24" name="正方形/長方形 23">
            <a:extLst>
              <a:ext uri="{FF2B5EF4-FFF2-40B4-BE49-F238E27FC236}">
                <a16:creationId xmlns:a16="http://schemas.microsoft.com/office/drawing/2014/main" id="{8A2E5F22-D8C9-E15D-8889-C922F0F88856}"/>
              </a:ext>
            </a:extLst>
          </p:cNvPr>
          <p:cNvSpPr/>
          <p:nvPr/>
        </p:nvSpPr>
        <p:spPr>
          <a:xfrm flipV="1">
            <a:off x="464169" y="4156495"/>
            <a:ext cx="948996" cy="47858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25" name="テキスト ボックス 24">
            <a:extLst>
              <a:ext uri="{FF2B5EF4-FFF2-40B4-BE49-F238E27FC236}">
                <a16:creationId xmlns:a16="http://schemas.microsoft.com/office/drawing/2014/main" id="{11185D91-23B7-BA29-660A-14DC9A355AFA}"/>
              </a:ext>
            </a:extLst>
          </p:cNvPr>
          <p:cNvSpPr txBox="1"/>
          <p:nvPr/>
        </p:nvSpPr>
        <p:spPr>
          <a:xfrm>
            <a:off x="533450" y="4313600"/>
            <a:ext cx="1446784" cy="43005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sng"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考察</a:t>
            </a:r>
            <a:endParaRPr kumimoji="1" lang="en-US" altLang="ja-JP" sz="2400" b="0" i="0" u="sng"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26" name="コンテンツ プレースホルダー 2">
            <a:extLst>
              <a:ext uri="{FF2B5EF4-FFF2-40B4-BE49-F238E27FC236}">
                <a16:creationId xmlns:a16="http://schemas.microsoft.com/office/drawing/2014/main" id="{2CA8DB7A-046E-4D38-DA67-9F8779B6FEFA}"/>
              </a:ext>
            </a:extLst>
          </p:cNvPr>
          <p:cNvSpPr txBox="1">
            <a:spLocks/>
          </p:cNvSpPr>
          <p:nvPr/>
        </p:nvSpPr>
        <p:spPr>
          <a:xfrm>
            <a:off x="250619" y="4758466"/>
            <a:ext cx="9497737" cy="20370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・球は、</a:t>
            </a:r>
            <a:r>
              <a:rPr lang="ja-JP" altLang="en-US" sz="2000" dirty="0">
                <a:solidFill>
                  <a:srgbClr val="FF0000"/>
                </a:solidFill>
                <a:latin typeface="UD デジタル 教科書体 N-B" panose="02020700000000000000" pitchFamily="17" charset="-128"/>
                <a:ea typeface="UD デジタル 教科書体 N-B" panose="02020700000000000000" pitchFamily="17" charset="-128"/>
              </a:rPr>
              <a:t>実験装置</a:t>
            </a:r>
            <a:r>
              <a:rPr kumimoji="1" lang="ja-JP" altLang="en-US" sz="2000"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rPr>
              <a:t>の落下速度が速いほど無重力下に近い挙動</a:t>
            </a: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を示すと考えられる</a:t>
            </a:r>
            <a:r>
              <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ltLang="ja-JP" sz="800" dirty="0">
              <a:solidFill>
                <a:sysClr val="windowText" lastClr="000000"/>
              </a:solidFill>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a:t>
            </a:r>
            <a:r>
              <a:rPr kumimoji="1" lang="ja-JP" altLang="en-US" sz="2000"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rPr>
              <a:t>落下試験において実験装置内で放射したものの挙動は、実験装置の落下速度に</a:t>
            </a:r>
            <a:endParaRPr kumimoji="1" lang="en-US" altLang="ja-JP" sz="2000"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000" dirty="0">
                <a:solidFill>
                  <a:srgbClr val="FF0000"/>
                </a:solidFill>
                <a:latin typeface="UD デジタル 教科書体 N-B" panose="02020700000000000000" pitchFamily="17" charset="-128"/>
                <a:ea typeface="UD デジタル 教科書体 N-B" panose="02020700000000000000" pitchFamily="17" charset="-128"/>
              </a:rPr>
              <a:t>　</a:t>
            </a:r>
            <a:r>
              <a:rPr kumimoji="1" lang="ja-JP" altLang="en-US" sz="2000"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rPr>
              <a:t>依存すると考えられる。</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000">
                <a:latin typeface="UD デジタル 教科書体 N-B" panose="02020700000000000000" pitchFamily="17" charset="-128"/>
                <a:ea typeface="UD デジタル 教科書体 N-B" panose="02020700000000000000" pitchFamily="17" charset="-128"/>
              </a:rPr>
              <a:t>　キーワード</a:t>
            </a:r>
            <a:r>
              <a:rPr lang="ja-JP" altLang="en-US" sz="2000" dirty="0">
                <a:latin typeface="UD デジタル 教科書体 N-B" panose="02020700000000000000" pitchFamily="17" charset="-128"/>
                <a:ea typeface="UD デジタル 教科書体 N-B" panose="02020700000000000000" pitchFamily="17" charset="-128"/>
              </a:rPr>
              <a:t>：相対速度</a:t>
            </a:r>
            <a:endParaRPr lang="en-US" altLang="ja-JP" sz="2000" spc="0" dirty="0">
              <a:latin typeface="UD デジタル 教科書体 N-B" panose="02020700000000000000" pitchFamily="17" charset="-128"/>
              <a:ea typeface="UD デジタル 教科書体 N-B" panose="02020700000000000000" pitchFamily="17" charset="-128"/>
            </a:endParaRPr>
          </a:p>
        </p:txBody>
      </p:sp>
      <p:sp>
        <p:nvSpPr>
          <p:cNvPr id="14" name="下矢印 8">
            <a:extLst>
              <a:ext uri="{FF2B5EF4-FFF2-40B4-BE49-F238E27FC236}">
                <a16:creationId xmlns:a16="http://schemas.microsoft.com/office/drawing/2014/main" id="{C700B482-9694-5F63-A103-72DE9FC42B31}"/>
              </a:ext>
            </a:extLst>
          </p:cNvPr>
          <p:cNvSpPr/>
          <p:nvPr/>
        </p:nvSpPr>
        <p:spPr>
          <a:xfrm>
            <a:off x="4432334" y="4104433"/>
            <a:ext cx="593780" cy="570136"/>
          </a:xfrm>
          <a:prstGeom prst="downArrow">
            <a:avLst/>
          </a:prstGeom>
          <a:solidFill>
            <a:schemeClr val="accent1">
              <a:lumMod val="60000"/>
              <a:lumOff val="40000"/>
            </a:schemeClr>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345213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3D4D704-5930-6A7B-EEC1-20DAC080A317}"/>
              </a:ext>
            </a:extLst>
          </p:cNvPr>
          <p:cNvSpPr>
            <a:spLocks noGrp="1"/>
          </p:cNvSpPr>
          <p:nvPr>
            <p:ph idx="1"/>
          </p:nvPr>
        </p:nvSpPr>
        <p:spPr>
          <a:xfrm>
            <a:off x="488682" y="1607253"/>
            <a:ext cx="8736281" cy="5079787"/>
          </a:xfrm>
        </p:spPr>
        <p:txBody>
          <a:bodyPr>
            <a:normAutofit/>
          </a:bodyPr>
          <a:lstStyle/>
          <a:p>
            <a:pPr marL="0" indent="0">
              <a:buNone/>
            </a:pPr>
            <a:r>
              <a:rPr lang="ja-JP" altLang="en-US" sz="3200" dirty="0">
                <a:latin typeface="UD デジタル 教科書体 NP-B" panose="02020700000000000000" pitchFamily="18" charset="-128"/>
                <a:ea typeface="UD デジタル 教科書体 NP-B" panose="02020700000000000000" pitchFamily="18" charset="-128"/>
              </a:rPr>
              <a:t>□ 教材開発の背景・目的</a:t>
            </a:r>
            <a:endParaRPr lang="en-US" altLang="ja-JP" sz="3200" dirty="0">
              <a:latin typeface="UD デジタル 教科書体 NP-B" panose="02020700000000000000" pitchFamily="18" charset="-128"/>
              <a:ea typeface="UD デジタル 教科書体 NP-B" panose="02020700000000000000" pitchFamily="18" charset="-128"/>
            </a:endParaRPr>
          </a:p>
          <a:p>
            <a:pPr marL="0" indent="0">
              <a:buNone/>
            </a:pPr>
            <a:r>
              <a:rPr lang="ja-JP" altLang="en-US" sz="3200" dirty="0">
                <a:latin typeface="UD デジタル 教科書体 NP-B" panose="02020700000000000000" pitchFamily="18" charset="-128"/>
                <a:ea typeface="UD デジタル 教科書体 NP-B" panose="02020700000000000000" pitchFamily="18" charset="-128"/>
              </a:rPr>
              <a:t>□ 実験内容</a:t>
            </a:r>
            <a:endParaRPr lang="en-US" altLang="ja-JP" sz="3200" dirty="0">
              <a:latin typeface="UD デジタル 教科書体 NP-B" panose="02020700000000000000" pitchFamily="18" charset="-128"/>
              <a:ea typeface="UD デジタル 教科書体 NP-B" panose="02020700000000000000" pitchFamily="18" charset="-128"/>
            </a:endParaRPr>
          </a:p>
          <a:p>
            <a:pPr marL="0" indent="0">
              <a:buNone/>
            </a:pPr>
            <a:r>
              <a:rPr lang="ja-JP" altLang="en-US" sz="3200" dirty="0">
                <a:latin typeface="UD デジタル 教科書体 NP-B" panose="02020700000000000000" pitchFamily="18" charset="-128"/>
                <a:ea typeface="UD デジタル 教科書体 NP-B" panose="02020700000000000000" pitchFamily="18" charset="-128"/>
              </a:rPr>
              <a:t>□ </a:t>
            </a:r>
            <a:r>
              <a:rPr kumimoji="1" lang="ja-JP" altLang="en-US" sz="3200" b="1" dirty="0">
                <a:latin typeface="UD デジタル 教科書体 NP-B" panose="02020700000000000000" pitchFamily="18" charset="-128"/>
                <a:ea typeface="UD デジタル 教科書体 NP-B" panose="02020700000000000000" pitchFamily="18" charset="-128"/>
              </a:rPr>
              <a:t>球の発射機構</a:t>
            </a:r>
            <a:endParaRPr lang="en-US" altLang="ja-JP" sz="3200" dirty="0">
              <a:latin typeface="UD デジタル 教科書体 NP-B" panose="02020700000000000000" pitchFamily="18" charset="-128"/>
              <a:ea typeface="UD デジタル 教科書体 NP-B" panose="02020700000000000000" pitchFamily="18" charset="-128"/>
            </a:endParaRPr>
          </a:p>
          <a:p>
            <a:pPr marL="0" indent="0">
              <a:buNone/>
            </a:pPr>
            <a:r>
              <a:rPr lang="ja-JP" altLang="en-US" sz="3200" dirty="0">
                <a:latin typeface="UD デジタル 教科書体 NP-B" panose="02020700000000000000" pitchFamily="18" charset="-128"/>
                <a:ea typeface="UD デジタル 教科書体 NP-B" panose="02020700000000000000" pitchFamily="18" charset="-128"/>
              </a:rPr>
              <a:t>□ 実験結果</a:t>
            </a:r>
            <a:endParaRPr lang="en-US" altLang="ja-JP" sz="3200" dirty="0">
              <a:latin typeface="UD デジタル 教科書体 NP-B" panose="02020700000000000000" pitchFamily="18" charset="-128"/>
              <a:ea typeface="UD デジタル 教科書体 NP-B" panose="02020700000000000000" pitchFamily="18" charset="-128"/>
            </a:endParaRPr>
          </a:p>
        </p:txBody>
      </p:sp>
      <p:sp>
        <p:nvSpPr>
          <p:cNvPr id="4" name="スライド番号プレースホルダー 3">
            <a:extLst>
              <a:ext uri="{FF2B5EF4-FFF2-40B4-BE49-F238E27FC236}">
                <a16:creationId xmlns:a16="http://schemas.microsoft.com/office/drawing/2014/main" id="{FED90004-C488-0F8F-5ED3-0A853CE01484}"/>
              </a:ext>
            </a:extLst>
          </p:cNvPr>
          <p:cNvSpPr>
            <a:spLocks noGrp="1"/>
          </p:cNvSpPr>
          <p:nvPr>
            <p:ph type="sldNum" sz="quarter" idx="12"/>
          </p:nvPr>
        </p:nvSpPr>
        <p:spPr>
          <a:xfrm>
            <a:off x="6977524" y="6098938"/>
            <a:ext cx="2812906" cy="700688"/>
          </a:xfrm>
        </p:spPr>
        <p:txBody>
          <a:bodyPr/>
          <a:lstStyle/>
          <a:p>
            <a:fld id="{D322FCD7-4286-B147-A348-31E2CFC2C70F}" type="slidenum">
              <a:rPr kumimoji="1" lang="ja-JP" altLang="en-US" sz="1600" smtClean="0">
                <a:latin typeface="UD デジタル 教科書体 NP-B" panose="02020700000000000000" pitchFamily="18" charset="-128"/>
                <a:ea typeface="UD デジタル 教科書体 NP-B" panose="02020700000000000000" pitchFamily="18" charset="-128"/>
              </a:rPr>
              <a:t>1</a:t>
            </a:fld>
            <a:endParaRPr kumimoji="1" lang="ja-JP" altLang="en-US" sz="1600">
              <a:latin typeface="UD デジタル 教科書体 NP-B" panose="02020700000000000000" pitchFamily="18" charset="-128"/>
              <a:ea typeface="UD デジタル 教科書体 NP-B" panose="02020700000000000000" pitchFamily="18" charset="-128"/>
            </a:endParaRPr>
          </a:p>
        </p:txBody>
      </p:sp>
      <p:sp>
        <p:nvSpPr>
          <p:cNvPr id="10" name="タイトル 1">
            <a:extLst>
              <a:ext uri="{FF2B5EF4-FFF2-40B4-BE49-F238E27FC236}">
                <a16:creationId xmlns:a16="http://schemas.microsoft.com/office/drawing/2014/main" id="{A0B2FF80-3C6E-8B32-2453-9E62AE334C05}"/>
              </a:ext>
            </a:extLst>
          </p:cNvPr>
          <p:cNvSpPr txBox="1">
            <a:spLocks/>
          </p:cNvSpPr>
          <p:nvPr/>
        </p:nvSpPr>
        <p:spPr>
          <a:xfrm>
            <a:off x="526471" y="-46796"/>
            <a:ext cx="78575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P-B" panose="02020700000000000000" pitchFamily="18" charset="-128"/>
                <a:ea typeface="UD デジタル 教科書体 NP-B" panose="02020700000000000000" pitchFamily="18" charset="-128"/>
              </a:rPr>
              <a:t>目次</a:t>
            </a:r>
            <a:endParaRPr lang="ja-JP" altLang="en-US" sz="3600" b="1" dirty="0">
              <a:latin typeface="UD デジタル 教科書体 NP-B" panose="02020700000000000000" pitchFamily="18" charset="-128"/>
              <a:ea typeface="UD デジタル 教科書体 NP-B" panose="02020700000000000000" pitchFamily="18" charset="-128"/>
            </a:endParaRPr>
          </a:p>
        </p:txBody>
      </p:sp>
      <p:cxnSp>
        <p:nvCxnSpPr>
          <p:cNvPr id="11" name="直線コネクタ 10">
            <a:extLst>
              <a:ext uri="{FF2B5EF4-FFF2-40B4-BE49-F238E27FC236}">
                <a16:creationId xmlns:a16="http://schemas.microsoft.com/office/drawing/2014/main" id="{24FF8864-75C3-5281-350F-C2E050C8BE47}"/>
              </a:ext>
            </a:extLst>
          </p:cNvPr>
          <p:cNvCxnSpPr>
            <a:cxnSpLocks/>
          </p:cNvCxnSpPr>
          <p:nvPr/>
        </p:nvCxnSpPr>
        <p:spPr>
          <a:xfrm>
            <a:off x="526470" y="952629"/>
            <a:ext cx="1188000" cy="0"/>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76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B64E713-B02E-C84B-B93E-0708597BC9EB}"/>
              </a:ext>
            </a:extLst>
          </p:cNvPr>
          <p:cNvSpPr/>
          <p:nvPr/>
        </p:nvSpPr>
        <p:spPr>
          <a:xfrm>
            <a:off x="302879" y="1524089"/>
            <a:ext cx="9030516" cy="1811867"/>
          </a:xfrm>
          <a:prstGeom prst="rect">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UD デジタル 教科書体 NP-B" panose="02020700000000000000" pitchFamily="18" charset="-128"/>
              <a:ea typeface="UD デジタル 教科書体 NP-B" panose="02020700000000000000" pitchFamily="18" charset="-128"/>
            </a:endParaRPr>
          </a:p>
        </p:txBody>
      </p:sp>
      <p:sp>
        <p:nvSpPr>
          <p:cNvPr id="8" name="正方形/長方形 7">
            <a:extLst>
              <a:ext uri="{FF2B5EF4-FFF2-40B4-BE49-F238E27FC236}">
                <a16:creationId xmlns:a16="http://schemas.microsoft.com/office/drawing/2014/main" id="{DD59D34D-0815-03C4-4927-ABB8577989FD}"/>
              </a:ext>
            </a:extLst>
          </p:cNvPr>
          <p:cNvSpPr/>
          <p:nvPr/>
        </p:nvSpPr>
        <p:spPr>
          <a:xfrm>
            <a:off x="488200" y="1308100"/>
            <a:ext cx="911892" cy="4656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UD デジタル 教科書体 NP-B" panose="02020700000000000000" pitchFamily="18" charset="-128"/>
              <a:ea typeface="UD デジタル 教科書体 NP-B" panose="02020700000000000000" pitchFamily="18" charset="-128"/>
            </a:endParaRPr>
          </a:p>
        </p:txBody>
      </p:sp>
      <p:sp>
        <p:nvSpPr>
          <p:cNvPr id="9" name="正方形/長方形 8">
            <a:extLst>
              <a:ext uri="{FF2B5EF4-FFF2-40B4-BE49-F238E27FC236}">
                <a16:creationId xmlns:a16="http://schemas.microsoft.com/office/drawing/2014/main" id="{E0505B2F-40A8-C711-B9CA-5D4653EA4DE2}"/>
              </a:ext>
            </a:extLst>
          </p:cNvPr>
          <p:cNvSpPr/>
          <p:nvPr/>
        </p:nvSpPr>
        <p:spPr>
          <a:xfrm>
            <a:off x="302879" y="3743546"/>
            <a:ext cx="9064105" cy="2364000"/>
          </a:xfrm>
          <a:prstGeom prst="rect">
            <a:avLst/>
          </a:prstGeom>
          <a:noFill/>
          <a:ln w="190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UD デジタル 教科書体 NP-B" panose="02020700000000000000" pitchFamily="18" charset="-128"/>
              <a:ea typeface="UD デジタル 教科書体 NP-B" panose="02020700000000000000" pitchFamily="18" charset="-128"/>
            </a:endParaRPr>
          </a:p>
        </p:txBody>
      </p:sp>
      <p:sp>
        <p:nvSpPr>
          <p:cNvPr id="10" name="正方形/長方形 9">
            <a:extLst>
              <a:ext uri="{FF2B5EF4-FFF2-40B4-BE49-F238E27FC236}">
                <a16:creationId xmlns:a16="http://schemas.microsoft.com/office/drawing/2014/main" id="{D5E3E441-A23D-11B9-B2FB-2C3EFCFD0166}"/>
              </a:ext>
            </a:extLst>
          </p:cNvPr>
          <p:cNvSpPr/>
          <p:nvPr/>
        </p:nvSpPr>
        <p:spPr>
          <a:xfrm>
            <a:off x="467093" y="3509438"/>
            <a:ext cx="911056" cy="4778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600">
              <a:latin typeface="UD デジタル 教科書体 NP-B" panose="02020700000000000000" pitchFamily="18" charset="-128"/>
              <a:ea typeface="UD デジタル 教科書体 NP-B" panose="02020700000000000000" pitchFamily="18" charset="-128"/>
            </a:endParaRPr>
          </a:p>
        </p:txBody>
      </p:sp>
      <p:sp>
        <p:nvSpPr>
          <p:cNvPr id="6" name="コンテンツ プレースホルダー 2">
            <a:extLst>
              <a:ext uri="{FF2B5EF4-FFF2-40B4-BE49-F238E27FC236}">
                <a16:creationId xmlns:a16="http://schemas.microsoft.com/office/drawing/2014/main" id="{6D7F622C-FA5B-C9E5-033C-CA435708281D}"/>
              </a:ext>
            </a:extLst>
          </p:cNvPr>
          <p:cNvSpPr txBox="1">
            <a:spLocks/>
          </p:cNvSpPr>
          <p:nvPr/>
        </p:nvSpPr>
        <p:spPr>
          <a:xfrm>
            <a:off x="513608" y="3509438"/>
            <a:ext cx="8878784" cy="2364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ja-JP" altLang="en-US" sz="2400" u="sng" dirty="0">
                <a:latin typeface="UD デジタル 教科書体 NP-B" panose="02020700000000000000" pitchFamily="18" charset="-128"/>
                <a:ea typeface="UD デジタル 教科書体 NP-B" panose="02020700000000000000" pitchFamily="18" charset="-128"/>
              </a:rPr>
              <a:t>目的</a:t>
            </a:r>
            <a:endParaRPr lang="en-US" altLang="ja-JP" sz="2400" u="sng" dirty="0">
              <a:latin typeface="UD デジタル 教科書体 NP-B" panose="02020700000000000000" pitchFamily="18" charset="-128"/>
              <a:ea typeface="UD デジタル 教科書体 NP-B" panose="02020700000000000000" pitchFamily="18" charset="-128"/>
            </a:endParaRPr>
          </a:p>
          <a:p>
            <a:pPr marL="0" indent="0">
              <a:lnSpc>
                <a:spcPct val="120000"/>
              </a:lnSpc>
              <a:buNone/>
            </a:pPr>
            <a:r>
              <a:rPr lang="ja-JP" altLang="en-US" sz="2400" dirty="0">
                <a:latin typeface="UD デジタル 教科書体 NP-B" panose="02020700000000000000" pitchFamily="18" charset="-128"/>
                <a:ea typeface="UD デジタル 教科書体 NP-B" panose="02020700000000000000" pitchFamily="18" charset="-128"/>
              </a:rPr>
              <a:t>（見かけ上）</a:t>
            </a:r>
            <a:r>
              <a:rPr lang="ja-JP" altLang="en-US" sz="2400" dirty="0">
                <a:solidFill>
                  <a:srgbClr val="FF0000"/>
                </a:solidFill>
                <a:latin typeface="UD デジタル 教科書体 NP-B" panose="02020700000000000000" pitchFamily="18" charset="-128"/>
                <a:ea typeface="UD デジタル 教科書体 NP-B" panose="02020700000000000000" pitchFamily="18" charset="-128"/>
              </a:rPr>
              <a:t>異なる重力加速度下での球の斜方投射実験</a:t>
            </a:r>
            <a:r>
              <a:rPr lang="ja-JP" altLang="en-US" sz="2400" dirty="0">
                <a:latin typeface="UD デジタル 教科書体 NP-B" panose="02020700000000000000" pitchFamily="18" charset="-128"/>
                <a:ea typeface="UD デジタル 教科書体 NP-B" panose="02020700000000000000" pitchFamily="18" charset="-128"/>
              </a:rPr>
              <a:t>にて、</a:t>
            </a:r>
            <a:r>
              <a:rPr lang="ja-JP" altLang="en-US" sz="2400" dirty="0">
                <a:solidFill>
                  <a:srgbClr val="FF0000"/>
                </a:solidFill>
                <a:latin typeface="UD デジタル 教科書体 NP-B" panose="02020700000000000000" pitchFamily="18" charset="-128"/>
                <a:ea typeface="UD デジタル 教科書体 NP-B" panose="02020700000000000000" pitchFamily="18" charset="-128"/>
              </a:rPr>
              <a:t>球の軌道の違いを観察</a:t>
            </a:r>
            <a:r>
              <a:rPr lang="ja-JP" altLang="en-US" sz="2400" dirty="0">
                <a:latin typeface="UD デジタル 教科書体 NP-B" panose="02020700000000000000" pitchFamily="18" charset="-128"/>
                <a:ea typeface="UD デジタル 教科書体 NP-B" panose="02020700000000000000" pitchFamily="18" charset="-128"/>
              </a:rPr>
              <a:t>することで、</a:t>
            </a:r>
            <a:r>
              <a:rPr lang="ja-JP" altLang="en-US" sz="2400" u="sng" dirty="0">
                <a:solidFill>
                  <a:srgbClr val="FF0000"/>
                </a:solidFill>
                <a:latin typeface="UD デジタル 教科書体 NP-B" panose="02020700000000000000" pitchFamily="18" charset="-128"/>
                <a:ea typeface="UD デジタル 教科書体 NP-B" panose="02020700000000000000" pitchFamily="18" charset="-128"/>
              </a:rPr>
              <a:t>重力</a:t>
            </a:r>
            <a:r>
              <a:rPr lang="ja-JP" altLang="en-US" sz="2400" dirty="0">
                <a:solidFill>
                  <a:srgbClr val="FF0000"/>
                </a:solidFill>
                <a:latin typeface="UD デジタル 教科書体 NP-B" panose="02020700000000000000" pitchFamily="18" charset="-128"/>
                <a:ea typeface="UD デジタル 教科書体 NP-B" panose="02020700000000000000" pitchFamily="18" charset="-128"/>
              </a:rPr>
              <a:t>の存在を</a:t>
            </a:r>
            <a:r>
              <a:rPr lang="ja-JP" altLang="en-US" sz="2400" b="1" dirty="0">
                <a:solidFill>
                  <a:srgbClr val="FF0000"/>
                </a:solidFill>
                <a:latin typeface="UD デジタル 教科書体 NP-B" panose="02020700000000000000" pitchFamily="18" charset="-128"/>
                <a:ea typeface="UD デジタル 教科書体 NP-B" panose="02020700000000000000" pitchFamily="18" charset="-128"/>
              </a:rPr>
              <a:t>目で見て実感</a:t>
            </a:r>
            <a:r>
              <a:rPr lang="ja-JP" altLang="en-US" sz="2400" b="1" dirty="0">
                <a:latin typeface="UD デジタル 教科書体 NP-B" panose="02020700000000000000" pitchFamily="18" charset="-128"/>
                <a:ea typeface="UD デジタル 教科書体 NP-B" panose="02020700000000000000" pitchFamily="18" charset="-128"/>
              </a:rPr>
              <a:t>する。</a:t>
            </a:r>
            <a:endParaRPr lang="en-US" altLang="ja-JP" sz="2400" b="1" dirty="0">
              <a:latin typeface="UD デジタル 教科書体 NP-B" panose="02020700000000000000" pitchFamily="18" charset="-128"/>
              <a:ea typeface="UD デジタル 教科書体 NP-B" panose="02020700000000000000" pitchFamily="18" charset="-128"/>
            </a:endParaRPr>
          </a:p>
          <a:p>
            <a:pPr marL="0" indent="0">
              <a:lnSpc>
                <a:spcPct val="120000"/>
              </a:lnSpc>
              <a:buNone/>
            </a:pPr>
            <a:r>
              <a:rPr lang="ja-JP" altLang="en-US" sz="2400" dirty="0">
                <a:latin typeface="UD デジタル 教科書体 NP-B" panose="02020700000000000000" pitchFamily="18" charset="-128"/>
                <a:ea typeface="UD デジタル 教科書体 NP-B" panose="02020700000000000000" pitchFamily="18" charset="-128"/>
              </a:rPr>
              <a:t>→ 物理学を含む理科全般への興味・関心の向上を目指す。</a:t>
            </a:r>
            <a:endParaRPr lang="en-US" altLang="ja-JP" sz="2400" dirty="0">
              <a:latin typeface="UD デジタル 教科書体 NP-B" panose="02020700000000000000" pitchFamily="18" charset="-128"/>
              <a:ea typeface="UD デジタル 教科書体 NP-B" panose="02020700000000000000" pitchFamily="18" charset="-128"/>
            </a:endParaRPr>
          </a:p>
        </p:txBody>
      </p:sp>
      <p:sp>
        <p:nvSpPr>
          <p:cNvPr id="12" name="スライド番号プレースホルダー 3">
            <a:extLst>
              <a:ext uri="{FF2B5EF4-FFF2-40B4-BE49-F238E27FC236}">
                <a16:creationId xmlns:a16="http://schemas.microsoft.com/office/drawing/2014/main" id="{C1BE8EC5-156E-74B9-3D98-FAD0064836BE}"/>
              </a:ext>
            </a:extLst>
          </p:cNvPr>
          <p:cNvSpPr>
            <a:spLocks noGrp="1"/>
          </p:cNvSpPr>
          <p:nvPr>
            <p:ph type="sldNum" sz="quarter" idx="12"/>
          </p:nvPr>
        </p:nvSpPr>
        <p:spPr>
          <a:xfrm>
            <a:off x="6977524" y="6098938"/>
            <a:ext cx="2812906" cy="700688"/>
          </a:xfrm>
        </p:spPr>
        <p:txBody>
          <a:bodyPr/>
          <a:lstStyle/>
          <a:p>
            <a:fld id="{D322FCD7-4286-B147-A348-31E2CFC2C70F}" type="slidenum">
              <a:rPr kumimoji="1" lang="ja-JP" altLang="en-US" sz="1600" smtClean="0">
                <a:latin typeface="UD デジタル 教科書体 NP-B" panose="02020700000000000000" pitchFamily="18" charset="-128"/>
                <a:ea typeface="UD デジタル 教科書体 NP-B" panose="02020700000000000000" pitchFamily="18" charset="-128"/>
              </a:rPr>
              <a:t>2</a:t>
            </a:fld>
            <a:endParaRPr kumimoji="1" lang="ja-JP" altLang="en-US" sz="1600">
              <a:latin typeface="UD デジタル 教科書体 NP-B" panose="02020700000000000000" pitchFamily="18" charset="-128"/>
              <a:ea typeface="UD デジタル 教科書体 NP-B" panose="02020700000000000000" pitchFamily="18" charset="-128"/>
            </a:endParaRPr>
          </a:p>
        </p:txBody>
      </p:sp>
      <p:sp>
        <p:nvSpPr>
          <p:cNvPr id="13" name="タイトル 1">
            <a:extLst>
              <a:ext uri="{FF2B5EF4-FFF2-40B4-BE49-F238E27FC236}">
                <a16:creationId xmlns:a16="http://schemas.microsoft.com/office/drawing/2014/main" id="{8AA8CF9C-DB16-20F2-7C66-E1FE834FF876}"/>
              </a:ext>
            </a:extLst>
          </p:cNvPr>
          <p:cNvSpPr txBox="1">
            <a:spLocks/>
          </p:cNvSpPr>
          <p:nvPr/>
        </p:nvSpPr>
        <p:spPr>
          <a:xfrm>
            <a:off x="526471" y="-46796"/>
            <a:ext cx="78575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dirty="0">
                <a:latin typeface="UD デジタル 教科書体 NP-B" panose="02020700000000000000" pitchFamily="18" charset="-128"/>
                <a:ea typeface="UD デジタル 教科書体 NP-B" panose="02020700000000000000" pitchFamily="18" charset="-128"/>
              </a:rPr>
              <a:t>教材開発の背景・目的</a:t>
            </a:r>
            <a:endParaRPr lang="ja-JP" altLang="en-US" sz="3600" b="1" dirty="0">
              <a:latin typeface="UD デジタル 教科書体 NP-B" panose="02020700000000000000" pitchFamily="18" charset="-128"/>
              <a:ea typeface="UD デジタル 教科書体 NP-B" panose="02020700000000000000" pitchFamily="18" charset="-128"/>
            </a:endParaRPr>
          </a:p>
        </p:txBody>
      </p:sp>
      <p:cxnSp>
        <p:nvCxnSpPr>
          <p:cNvPr id="14" name="直線コネクタ 13">
            <a:extLst>
              <a:ext uri="{FF2B5EF4-FFF2-40B4-BE49-F238E27FC236}">
                <a16:creationId xmlns:a16="http://schemas.microsoft.com/office/drawing/2014/main" id="{32D6CD2C-6BE1-0888-0458-93431AA46472}"/>
              </a:ext>
            </a:extLst>
          </p:cNvPr>
          <p:cNvCxnSpPr>
            <a:cxnSpLocks/>
          </p:cNvCxnSpPr>
          <p:nvPr/>
        </p:nvCxnSpPr>
        <p:spPr>
          <a:xfrm>
            <a:off x="526470" y="889129"/>
            <a:ext cx="4788000" cy="0"/>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コンテンツ プレースホルダー 2">
            <a:extLst>
              <a:ext uri="{FF2B5EF4-FFF2-40B4-BE49-F238E27FC236}">
                <a16:creationId xmlns:a16="http://schemas.microsoft.com/office/drawing/2014/main" id="{FDCF1805-502B-4018-84BC-B0AEF03CC51F}"/>
              </a:ext>
            </a:extLst>
          </p:cNvPr>
          <p:cNvSpPr txBox="1">
            <a:spLocks/>
          </p:cNvSpPr>
          <p:nvPr/>
        </p:nvSpPr>
        <p:spPr>
          <a:xfrm>
            <a:off x="539016" y="1362868"/>
            <a:ext cx="8878784" cy="1280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u="sng" dirty="0">
                <a:latin typeface="UD デジタル 教科書体 NP-B" panose="02020700000000000000" pitchFamily="18" charset="-128"/>
                <a:ea typeface="UD デジタル 教科書体 NP-B" panose="02020700000000000000" pitchFamily="18" charset="-128"/>
              </a:rPr>
              <a:t>背景</a:t>
            </a:r>
            <a:endParaRPr lang="en-US" altLang="ja-JP" sz="2400" u="sng" dirty="0">
              <a:latin typeface="UD デジタル 教科書体 NP-B" panose="02020700000000000000" pitchFamily="18" charset="-128"/>
              <a:ea typeface="UD デジタル 教科書体 NP-B" panose="02020700000000000000" pitchFamily="18" charset="-128"/>
            </a:endParaRPr>
          </a:p>
          <a:p>
            <a:pPr marL="0" indent="0">
              <a:buNone/>
            </a:pPr>
            <a:r>
              <a:rPr lang="ja-JP" altLang="en-US" sz="2400" dirty="0">
                <a:latin typeface="UD デジタル 教科書体 NP-B" panose="02020700000000000000" pitchFamily="18" charset="-128"/>
                <a:ea typeface="UD デジタル 教科書体 NP-B" panose="02020700000000000000" pitchFamily="18" charset="-128"/>
              </a:rPr>
              <a:t>物理学：</a:t>
            </a:r>
            <a:r>
              <a:rPr lang="ja-JP" altLang="en-US" sz="2400" b="1" dirty="0">
                <a:latin typeface="UD デジタル 教科書体 NP-B" panose="02020700000000000000" pitchFamily="18" charset="-128"/>
                <a:ea typeface="UD デジタル 教科書体 NP-B" panose="02020700000000000000" pitchFamily="18" charset="-128"/>
              </a:rPr>
              <a:t>可視化できない</a:t>
            </a:r>
            <a:r>
              <a:rPr lang="ja-JP" altLang="en-US" sz="2400" dirty="0">
                <a:latin typeface="UD デジタル 教科書体 NP-B" panose="02020700000000000000" pitchFamily="18" charset="-128"/>
                <a:ea typeface="UD デジタル 教科書体 NP-B" panose="02020700000000000000" pitchFamily="18" charset="-128"/>
              </a:rPr>
              <a:t>重力の存在を前提としている。</a:t>
            </a:r>
            <a:endParaRPr lang="en-US" altLang="ja-JP" sz="2400" dirty="0">
              <a:latin typeface="UD デジタル 教科書体 NP-B" panose="02020700000000000000" pitchFamily="18" charset="-128"/>
              <a:ea typeface="UD デジタル 教科書体 NP-B" panose="02020700000000000000" pitchFamily="18" charset="-128"/>
            </a:endParaRPr>
          </a:p>
          <a:p>
            <a:pPr marL="0" indent="0">
              <a:buNone/>
            </a:pPr>
            <a:r>
              <a:rPr lang="ja-JP" altLang="en-US" sz="2400" dirty="0">
                <a:latin typeface="UD デジタル 教科書体 NP-B" panose="02020700000000000000" pitchFamily="18" charset="-128"/>
                <a:ea typeface="UD デジタル 教科書体 NP-B" panose="02020700000000000000" pitchFamily="18" charset="-128"/>
              </a:rPr>
              <a:t>          →初学者は物理に違和感・苦手意識をもつ。</a:t>
            </a:r>
            <a:endParaRPr lang="en-US" altLang="ja-JP" sz="2400" dirty="0">
              <a:solidFill>
                <a:srgbClr val="FF0000"/>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991830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615B80B2-C1DC-90F4-6946-3D36E6539098}"/>
              </a:ext>
            </a:extLst>
          </p:cNvPr>
          <p:cNvSpPr txBox="1">
            <a:spLocks/>
          </p:cNvSpPr>
          <p:nvPr/>
        </p:nvSpPr>
        <p:spPr>
          <a:xfrm>
            <a:off x="222687" y="6838"/>
            <a:ext cx="7857506" cy="8487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3600" b="1" dirty="0">
                <a:latin typeface="UD デジタル 教科書体 NP-B" panose="02020700000000000000" pitchFamily="18" charset="-128"/>
                <a:ea typeface="UD デジタル 教科書体 NP-B" panose="02020700000000000000" pitchFamily="18" charset="-128"/>
              </a:rPr>
              <a:t>実験内容</a:t>
            </a:r>
            <a:endParaRPr lang="ja-JP" altLang="en-US" sz="3600" b="1" dirty="0">
              <a:latin typeface="UD デジタル 教科書体 NP-B" panose="02020700000000000000" pitchFamily="18" charset="-128"/>
              <a:ea typeface="UD デジタル 教科書体 NP-B" panose="02020700000000000000" pitchFamily="18" charset="-128"/>
            </a:endParaRPr>
          </a:p>
        </p:txBody>
      </p:sp>
      <p:cxnSp>
        <p:nvCxnSpPr>
          <p:cNvPr id="6" name="直線コネクタ 5">
            <a:extLst>
              <a:ext uri="{FF2B5EF4-FFF2-40B4-BE49-F238E27FC236}">
                <a16:creationId xmlns:a16="http://schemas.microsoft.com/office/drawing/2014/main" id="{ADB144AE-6E4B-F9A6-C6E6-2AD59581B75F}"/>
              </a:ext>
            </a:extLst>
          </p:cNvPr>
          <p:cNvCxnSpPr>
            <a:cxnSpLocks/>
          </p:cNvCxnSpPr>
          <p:nvPr/>
        </p:nvCxnSpPr>
        <p:spPr>
          <a:xfrm>
            <a:off x="313644" y="715175"/>
            <a:ext cx="1980000" cy="0"/>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1E37E4C1-2E72-26E4-BE8F-571FC3210671}"/>
              </a:ext>
            </a:extLst>
          </p:cNvPr>
          <p:cNvSpPr txBox="1"/>
          <p:nvPr/>
        </p:nvSpPr>
        <p:spPr>
          <a:xfrm>
            <a:off x="313644" y="961848"/>
            <a:ext cx="1929524" cy="461665"/>
          </a:xfrm>
          <a:prstGeom prst="rect">
            <a:avLst/>
          </a:prstGeom>
          <a:noFill/>
        </p:spPr>
        <p:txBody>
          <a:bodyPr wrap="square" rtlCol="0">
            <a:spAutoFit/>
          </a:bodyPr>
          <a:lstStyle/>
          <a:p>
            <a:r>
              <a:rPr lang="ja-JP" altLang="en-US" sz="2400" u="sng" dirty="0">
                <a:latin typeface="UD デジタル 教科書体 NP-B" panose="02020700000000000000" pitchFamily="18" charset="-128"/>
                <a:ea typeface="UD デジタル 教科書体 NP-B" panose="02020700000000000000" pitchFamily="18" charset="-128"/>
              </a:rPr>
              <a:t>実験方法</a:t>
            </a:r>
            <a:endParaRPr lang="ja-JP" altLang="en-US" sz="1600" u="sng" dirty="0">
              <a:latin typeface="UD デジタル 教科書体 NP-B" panose="02020700000000000000" pitchFamily="18" charset="-128"/>
              <a:ea typeface="UD デジタル 教科書体 NP-B" panose="02020700000000000000" pitchFamily="18" charset="-128"/>
            </a:endParaRPr>
          </a:p>
        </p:txBody>
      </p:sp>
      <p:sp>
        <p:nvSpPr>
          <p:cNvPr id="44" name="テキスト ボックス 43">
            <a:extLst>
              <a:ext uri="{FF2B5EF4-FFF2-40B4-BE49-F238E27FC236}">
                <a16:creationId xmlns:a16="http://schemas.microsoft.com/office/drawing/2014/main" id="{FD51E2ED-5E91-CAA6-DDCA-079F7FF969D7}"/>
              </a:ext>
            </a:extLst>
          </p:cNvPr>
          <p:cNvSpPr txBox="1"/>
          <p:nvPr/>
        </p:nvSpPr>
        <p:spPr>
          <a:xfrm>
            <a:off x="330253" y="1646957"/>
            <a:ext cx="5951883" cy="3669594"/>
          </a:xfrm>
          <a:prstGeom prst="rect">
            <a:avLst/>
          </a:prstGeom>
          <a:noFill/>
        </p:spPr>
        <p:txBody>
          <a:bodyPr wrap="square">
            <a:spAutoFit/>
          </a:bodyPr>
          <a:lstStyle/>
          <a:p>
            <a:pPr marL="342900" indent="-342900">
              <a:lnSpc>
                <a:spcPct val="130000"/>
              </a:lnSpc>
              <a:buAutoNum type="arabicParenBoth"/>
            </a:pPr>
            <a:r>
              <a:rPr lang="ja-JP" altLang="en-US" dirty="0">
                <a:solidFill>
                  <a:schemeClr val="tx1"/>
                </a:solidFill>
                <a:latin typeface="UD デジタル 教科書体 NP-B" panose="02020700000000000000" pitchFamily="18" charset="-128"/>
                <a:ea typeface="UD デジタル 教科書体 NP-B" panose="02020700000000000000" pitchFamily="18" charset="-128"/>
              </a:rPr>
              <a:t>ロープとテグスを</a:t>
            </a:r>
            <a:r>
              <a:rPr lang="ja-JP" altLang="en-US" dirty="0">
                <a:latin typeface="UD デジタル 教科書体 NP-B" panose="02020700000000000000" pitchFamily="18" charset="-128"/>
                <a:ea typeface="UD デジタル 教科書体 NP-B" panose="02020700000000000000" pitchFamily="18" charset="-128"/>
              </a:rPr>
              <a:t>校舎</a:t>
            </a:r>
            <a:r>
              <a:rPr lang="ja-JP" altLang="en-US" dirty="0">
                <a:solidFill>
                  <a:schemeClr val="tx1"/>
                </a:solidFill>
                <a:latin typeface="UD デジタル 教科書体 NP-B" panose="02020700000000000000" pitchFamily="18" charset="-128"/>
                <a:ea typeface="UD デジタル 教科書体 NP-B" panose="02020700000000000000" pitchFamily="18" charset="-128"/>
              </a:rPr>
              <a:t>７階の手すりに結び、</a:t>
            </a:r>
            <a:r>
              <a:rPr lang="ja-JP" altLang="en-US" b="1" dirty="0">
                <a:latin typeface="UD デジタル 教科書体 NP-B" panose="02020700000000000000" pitchFamily="18" charset="-128"/>
                <a:ea typeface="UD デジタル 教科書体 NP-B" panose="02020700000000000000" pitchFamily="18" charset="-128"/>
              </a:rPr>
              <a:t>実験装置を</a:t>
            </a:r>
            <a:r>
              <a:rPr lang="en-US" altLang="ja-JP" b="1" dirty="0">
                <a:latin typeface="UD デジタル 教科書体 NP-B" panose="02020700000000000000" pitchFamily="18" charset="-128"/>
                <a:ea typeface="UD デジタル 教科書体 NP-B" panose="02020700000000000000" pitchFamily="18" charset="-128"/>
              </a:rPr>
              <a:t>7</a:t>
            </a:r>
            <a:r>
              <a:rPr lang="ja-JP" altLang="en-US" b="1" dirty="0">
                <a:latin typeface="UD デジタル 教科書体 NP-B" panose="02020700000000000000" pitchFamily="18" charset="-128"/>
                <a:ea typeface="UD デジタル 教科書体 NP-B" panose="02020700000000000000" pitchFamily="18" charset="-128"/>
              </a:rPr>
              <a:t>階から投下する。</a:t>
            </a:r>
            <a:endParaRPr lang="en-US" altLang="ja-JP" b="1" dirty="0">
              <a:latin typeface="UD デジタル 教科書体 NP-B" panose="02020700000000000000" pitchFamily="18" charset="-128"/>
              <a:ea typeface="UD デジタル 教科書体 NP-B" panose="02020700000000000000" pitchFamily="18" charset="-128"/>
            </a:endParaRPr>
          </a:p>
          <a:p>
            <a:pPr>
              <a:lnSpc>
                <a:spcPct val="130000"/>
              </a:lnSpc>
            </a:pPr>
            <a:r>
              <a:rPr lang="en-US" altLang="ja-JP" b="1" dirty="0">
                <a:latin typeface="UD デジタル 教科書体 NP-B" panose="02020700000000000000" pitchFamily="18" charset="-128"/>
                <a:ea typeface="UD デジタル 教科書体 NP-B" panose="02020700000000000000" pitchFamily="18" charset="-128"/>
              </a:rPr>
              <a:t>(2) </a:t>
            </a:r>
            <a:r>
              <a:rPr lang="ja-JP" altLang="en-US" b="1" dirty="0">
                <a:latin typeface="UD デジタル 教科書体 NP-B" panose="02020700000000000000" pitchFamily="18" charset="-128"/>
                <a:ea typeface="UD デジタル 教科書体 NP-B" panose="02020700000000000000" pitchFamily="18" charset="-128"/>
              </a:rPr>
              <a:t>テグスの長さを調節し、落下中に球を斜方投射する。</a:t>
            </a:r>
            <a:endParaRPr lang="en-US" altLang="ja-JP" b="1" dirty="0">
              <a:latin typeface="UD デジタル 教科書体 NP-B" panose="02020700000000000000" pitchFamily="18" charset="-128"/>
              <a:ea typeface="UD デジタル 教科書体 NP-B" panose="02020700000000000000" pitchFamily="18" charset="-128"/>
            </a:endParaRPr>
          </a:p>
          <a:p>
            <a:pPr>
              <a:lnSpc>
                <a:spcPct val="130000"/>
              </a:lnSpc>
            </a:pPr>
            <a:r>
              <a:rPr lang="en-US" altLang="ja-JP" b="1" dirty="0">
                <a:latin typeface="UD デジタル 教科書体 NP-B" panose="02020700000000000000" pitchFamily="18" charset="-128"/>
                <a:ea typeface="UD デジタル 教科書体 NP-B" panose="02020700000000000000" pitchFamily="18" charset="-128"/>
              </a:rPr>
              <a:t>      </a:t>
            </a:r>
            <a:r>
              <a:rPr lang="ja-JP" altLang="en-US" b="1" dirty="0">
                <a:latin typeface="UD デジタル 教科書体 NP-B" panose="02020700000000000000" pitchFamily="18" charset="-128"/>
                <a:ea typeface="UD デジタル 教科書体 NP-B" panose="02020700000000000000" pitchFamily="18" charset="-128"/>
              </a:rPr>
              <a:t>ここで、放射角を</a:t>
            </a:r>
            <a:r>
              <a:rPr lang="en-US" altLang="ja-JP" b="1" dirty="0">
                <a:latin typeface="UD デジタル 教科書体 NP-B" panose="02020700000000000000" pitchFamily="18" charset="-128"/>
                <a:ea typeface="UD デジタル 教科書体 NP-B" panose="02020700000000000000" pitchFamily="18" charset="-128"/>
              </a:rPr>
              <a:t>45</a:t>
            </a:r>
            <a:r>
              <a:rPr lang="ja-JP" altLang="en-US" b="1" dirty="0">
                <a:latin typeface="UD デジタル 教科書体 NP-B" panose="02020700000000000000" pitchFamily="18" charset="-128"/>
                <a:ea typeface="UD デジタル 教科書体 NP-B" panose="02020700000000000000" pitchFamily="18" charset="-128"/>
              </a:rPr>
              <a:t>度とする。</a:t>
            </a:r>
            <a:endParaRPr lang="en-US" altLang="ja-JP" b="1" dirty="0">
              <a:latin typeface="UD デジタル 教科書体 NP-B" panose="02020700000000000000" pitchFamily="18" charset="-128"/>
              <a:ea typeface="UD デジタル 教科書体 NP-B" panose="02020700000000000000" pitchFamily="18" charset="-128"/>
            </a:endParaRPr>
          </a:p>
          <a:p>
            <a:pPr>
              <a:lnSpc>
                <a:spcPct val="130000"/>
              </a:lnSpc>
            </a:pPr>
            <a:r>
              <a:rPr lang="ja-JP" altLang="en-US" b="1" dirty="0">
                <a:latin typeface="UD デジタル 教科書体 NP-B" panose="02020700000000000000" pitchFamily="18" charset="-128"/>
                <a:ea typeface="UD デジタル 教科書体 NP-B" panose="02020700000000000000" pitchFamily="18" charset="-128"/>
              </a:rPr>
              <a:t>　（右図では</a:t>
            </a:r>
            <a:r>
              <a:rPr lang="en-US" altLang="ja-JP" b="1" dirty="0">
                <a:latin typeface="UD デジタル 教科書体 NP-B" panose="02020700000000000000" pitchFamily="18" charset="-128"/>
                <a:ea typeface="UD デジタル 教科書体 NP-B" panose="02020700000000000000" pitchFamily="18" charset="-128"/>
              </a:rPr>
              <a:t>4</a:t>
            </a:r>
            <a:r>
              <a:rPr lang="ja-JP" altLang="en-US" b="1" dirty="0">
                <a:latin typeface="UD デジタル 教科書体 NP-B" panose="02020700000000000000" pitchFamily="18" charset="-128"/>
                <a:ea typeface="UD デジタル 教科書体 NP-B" panose="02020700000000000000" pitchFamily="18" charset="-128"/>
              </a:rPr>
              <a:t>階の高さで球は射法投射される。）</a:t>
            </a:r>
            <a:endParaRPr lang="en-US" altLang="ja-JP" b="1" dirty="0">
              <a:latin typeface="UD デジタル 教科書体 NP-B" panose="02020700000000000000" pitchFamily="18" charset="-128"/>
              <a:ea typeface="UD デジタル 教科書体 NP-B" panose="02020700000000000000" pitchFamily="18" charset="-128"/>
            </a:endParaRPr>
          </a:p>
          <a:p>
            <a:pPr>
              <a:lnSpc>
                <a:spcPct val="130000"/>
              </a:lnSpc>
            </a:pPr>
            <a:r>
              <a:rPr lang="en-US" altLang="ja-JP" b="1" dirty="0">
                <a:latin typeface="UD デジタル 教科書体 NP-B" panose="02020700000000000000" pitchFamily="18" charset="-128"/>
                <a:ea typeface="UD デジタル 教科書体 NP-B" panose="02020700000000000000" pitchFamily="18" charset="-128"/>
              </a:rPr>
              <a:t>(3) </a:t>
            </a:r>
            <a:r>
              <a:rPr lang="ja-JP" altLang="en-US" b="1" dirty="0">
                <a:latin typeface="UD デジタル 教科書体 NP-B" panose="02020700000000000000" pitchFamily="18" charset="-128"/>
                <a:ea typeface="UD デジタル 教科書体 NP-B" panose="02020700000000000000" pitchFamily="18" charset="-128"/>
              </a:rPr>
              <a:t>斜方投射の様子を</a:t>
            </a:r>
            <a:r>
              <a:rPr lang="en-US" altLang="ja-JP" b="1" dirty="0">
                <a:latin typeface="UD デジタル 教科書体 NP-B" panose="02020700000000000000" pitchFamily="18" charset="-128"/>
                <a:ea typeface="UD デジタル 教科書体 NP-B" panose="02020700000000000000" pitchFamily="18" charset="-128"/>
              </a:rPr>
              <a:t>GoPro</a:t>
            </a:r>
            <a:r>
              <a:rPr lang="ja-JP" altLang="en-US" b="1" dirty="0">
                <a:latin typeface="UD デジタル 教科書体 NP-B" panose="02020700000000000000" pitchFamily="18" charset="-128"/>
                <a:ea typeface="UD デジタル 教科書体 NP-B" panose="02020700000000000000" pitchFamily="18" charset="-128"/>
              </a:rPr>
              <a:t>で撮影する。</a:t>
            </a:r>
            <a:endParaRPr lang="en-US" altLang="ja-JP" b="1" dirty="0">
              <a:latin typeface="UD デジタル 教科書体 NP-B" panose="02020700000000000000" pitchFamily="18" charset="-128"/>
              <a:ea typeface="UD デジタル 教科書体 NP-B" panose="02020700000000000000" pitchFamily="18" charset="-128"/>
            </a:endParaRPr>
          </a:p>
          <a:p>
            <a:pPr>
              <a:lnSpc>
                <a:spcPct val="130000"/>
              </a:lnSpc>
            </a:pPr>
            <a:r>
              <a:rPr lang="en-US" altLang="ja-JP" b="1" dirty="0">
                <a:latin typeface="UD デジタル 教科書体 NP-B" panose="02020700000000000000" pitchFamily="18" charset="-128"/>
                <a:ea typeface="UD デジタル 教科書体 NP-B" panose="02020700000000000000" pitchFamily="18" charset="-128"/>
              </a:rPr>
              <a:t>(4) GoPro</a:t>
            </a:r>
            <a:r>
              <a:rPr lang="ja-JP" altLang="en-US" b="1" dirty="0">
                <a:latin typeface="UD デジタル 教科書体 NP-B" panose="02020700000000000000" pitchFamily="18" charset="-128"/>
                <a:ea typeface="UD デジタル 教科書体 NP-B" panose="02020700000000000000" pitchFamily="18" charset="-128"/>
              </a:rPr>
              <a:t>の映像から、「球の最高到達高さ」と</a:t>
            </a:r>
            <a:endParaRPr lang="en-US" altLang="ja-JP" b="1" dirty="0">
              <a:latin typeface="UD デジタル 教科書体 NP-B" panose="02020700000000000000" pitchFamily="18" charset="-128"/>
              <a:ea typeface="UD デジタル 教科書体 NP-B" panose="02020700000000000000" pitchFamily="18" charset="-128"/>
            </a:endParaRPr>
          </a:p>
          <a:p>
            <a:pPr>
              <a:lnSpc>
                <a:spcPct val="130000"/>
              </a:lnSpc>
            </a:pPr>
            <a:r>
              <a:rPr lang="ja-JP" altLang="en-US" b="1" dirty="0">
                <a:latin typeface="UD デジタル 教科書体 NP-B" panose="02020700000000000000" pitchFamily="18" charset="-128"/>
                <a:ea typeface="UD デジタル 教科書体 NP-B" panose="02020700000000000000" pitchFamily="18" charset="-128"/>
              </a:rPr>
              <a:t>　「球の初速度」、「球が発射されてから落下するまで</a:t>
            </a:r>
            <a:endParaRPr lang="en-US" altLang="ja-JP" b="1" dirty="0">
              <a:latin typeface="UD デジタル 教科書体 NP-B" panose="02020700000000000000" pitchFamily="18" charset="-128"/>
              <a:ea typeface="UD デジタル 教科書体 NP-B" panose="02020700000000000000" pitchFamily="18" charset="-128"/>
            </a:endParaRPr>
          </a:p>
          <a:p>
            <a:pPr>
              <a:lnSpc>
                <a:spcPct val="130000"/>
              </a:lnSpc>
            </a:pPr>
            <a:r>
              <a:rPr lang="ja-JP" altLang="en-US" b="1" dirty="0">
                <a:latin typeface="UD デジタル 教科書体 NP-B" panose="02020700000000000000" pitchFamily="18" charset="-128"/>
                <a:ea typeface="UD デジタル 教科書体 NP-B" panose="02020700000000000000" pitchFamily="18" charset="-128"/>
              </a:rPr>
              <a:t>　  の時間」を推定する（画像解析）。</a:t>
            </a:r>
            <a:endParaRPr lang="en-US" altLang="ja-JP" b="1" dirty="0">
              <a:latin typeface="UD デジタル 教科書体 NP-B" panose="02020700000000000000" pitchFamily="18" charset="-128"/>
              <a:ea typeface="UD デジタル 教科書体 NP-B" panose="02020700000000000000" pitchFamily="18" charset="-128"/>
            </a:endParaRPr>
          </a:p>
          <a:p>
            <a:pPr>
              <a:lnSpc>
                <a:spcPct val="130000"/>
              </a:lnSpc>
            </a:pPr>
            <a:r>
              <a:rPr lang="en-US" altLang="ja-JP" b="1" dirty="0">
                <a:latin typeface="UD デジタル 教科書体 NP-B" panose="02020700000000000000" pitchFamily="18" charset="-128"/>
                <a:ea typeface="UD デジタル 教科書体 NP-B" panose="02020700000000000000" pitchFamily="18" charset="-128"/>
              </a:rPr>
              <a:t>(5) </a:t>
            </a:r>
            <a:r>
              <a:rPr lang="ja-JP" altLang="en-US" b="1" dirty="0">
                <a:latin typeface="UD デジタル 教科書体 NP-B" panose="02020700000000000000" pitchFamily="18" charset="-128"/>
                <a:ea typeface="UD デジタル 教科書体 NP-B" panose="02020700000000000000" pitchFamily="18" charset="-128"/>
              </a:rPr>
              <a:t>地上実験の結果と比較する。</a:t>
            </a:r>
            <a:endParaRPr lang="en-US" altLang="ja-JP" b="1" dirty="0">
              <a:latin typeface="UD デジタル 教科書体 NP-B" panose="02020700000000000000" pitchFamily="18" charset="-128"/>
              <a:ea typeface="UD デジタル 教科書体 NP-B" panose="02020700000000000000" pitchFamily="18" charset="-128"/>
            </a:endParaRPr>
          </a:p>
        </p:txBody>
      </p:sp>
      <p:cxnSp>
        <p:nvCxnSpPr>
          <p:cNvPr id="83" name="直線コネクタ 82">
            <a:extLst>
              <a:ext uri="{FF2B5EF4-FFF2-40B4-BE49-F238E27FC236}">
                <a16:creationId xmlns:a16="http://schemas.microsoft.com/office/drawing/2014/main" id="{4BEAB05F-7F43-4607-8431-FE9AF259AE12}"/>
              </a:ext>
            </a:extLst>
          </p:cNvPr>
          <p:cNvCxnSpPr>
            <a:cxnSpLocks/>
          </p:cNvCxnSpPr>
          <p:nvPr/>
        </p:nvCxnSpPr>
        <p:spPr>
          <a:xfrm>
            <a:off x="7115142" y="3013505"/>
            <a:ext cx="246060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F31B58CF-8016-45B7-92FD-B1D11C0C111D}"/>
              </a:ext>
            </a:extLst>
          </p:cNvPr>
          <p:cNvSpPr txBox="1"/>
          <p:nvPr/>
        </p:nvSpPr>
        <p:spPr>
          <a:xfrm>
            <a:off x="6465196" y="2858519"/>
            <a:ext cx="579005" cy="369332"/>
          </a:xfrm>
          <a:prstGeom prst="rect">
            <a:avLst/>
          </a:prstGeom>
          <a:noFill/>
        </p:spPr>
        <p:txBody>
          <a:bodyPr wrap="none" rtlCol="0">
            <a:spAutoFit/>
          </a:bodyPr>
          <a:lstStyle/>
          <a:p>
            <a:r>
              <a:rPr lang="en-US" altLang="ja-JP" dirty="0">
                <a:latin typeface="UD デジタル 教科書体 NP-B" panose="02020700000000000000" pitchFamily="18" charset="-128"/>
                <a:ea typeface="UD デジタル 教科書体 NP-B" panose="02020700000000000000" pitchFamily="18" charset="-128"/>
              </a:rPr>
              <a:t>4</a:t>
            </a:r>
            <a:r>
              <a:rPr lang="ja-JP" altLang="en-US" dirty="0">
                <a:latin typeface="UD デジタル 教科書体 NP-B" panose="02020700000000000000" pitchFamily="18" charset="-128"/>
                <a:ea typeface="UD デジタル 教科書体 NP-B" panose="02020700000000000000" pitchFamily="18" charset="-128"/>
              </a:rPr>
              <a:t>階</a:t>
            </a:r>
          </a:p>
        </p:txBody>
      </p:sp>
      <p:sp>
        <p:nvSpPr>
          <p:cNvPr id="103" name="テキスト ボックス 102">
            <a:extLst>
              <a:ext uri="{FF2B5EF4-FFF2-40B4-BE49-F238E27FC236}">
                <a16:creationId xmlns:a16="http://schemas.microsoft.com/office/drawing/2014/main" id="{46130873-30EC-47EF-9581-E8CBDA98F7A4}"/>
              </a:ext>
            </a:extLst>
          </p:cNvPr>
          <p:cNvSpPr txBox="1"/>
          <p:nvPr/>
        </p:nvSpPr>
        <p:spPr>
          <a:xfrm>
            <a:off x="330253" y="6112304"/>
            <a:ext cx="7326073" cy="369332"/>
          </a:xfrm>
          <a:prstGeom prst="rect">
            <a:avLst/>
          </a:prstGeom>
          <a:noFill/>
        </p:spPr>
        <p:txBody>
          <a:bodyPr wrap="square">
            <a:spAutoFit/>
          </a:bodyPr>
          <a:lstStyle/>
          <a:p>
            <a:r>
              <a:rPr lang="en-US" altLang="ja-JP" dirty="0">
                <a:solidFill>
                  <a:schemeClr val="tx1"/>
                </a:solidFill>
                <a:latin typeface="UD デジタル 教科書体 NP-B" panose="02020700000000000000" pitchFamily="18" charset="-128"/>
                <a:ea typeface="UD デジタル 教科書体 NP-B" panose="02020700000000000000" pitchFamily="18" charset="-128"/>
              </a:rPr>
              <a:t>※</a:t>
            </a:r>
            <a:r>
              <a:rPr lang="ja-JP" altLang="en-US" dirty="0">
                <a:solidFill>
                  <a:schemeClr val="tx1"/>
                </a:solidFill>
                <a:latin typeface="UD デジタル 教科書体 NP-B" panose="02020700000000000000" pitchFamily="18" charset="-128"/>
                <a:ea typeface="UD デジタル 教科書体 NP-B" panose="02020700000000000000" pitchFamily="18" charset="-128"/>
              </a:rPr>
              <a:t>　球が射法投射される仕組みは次のスライド参照。</a:t>
            </a:r>
            <a:endParaRPr lang="ja-JP" altLang="en-US" dirty="0"/>
          </a:p>
        </p:txBody>
      </p:sp>
      <p:pic>
        <p:nvPicPr>
          <p:cNvPr id="8" name="図 7">
            <a:extLst>
              <a:ext uri="{FF2B5EF4-FFF2-40B4-BE49-F238E27FC236}">
                <a16:creationId xmlns:a16="http://schemas.microsoft.com/office/drawing/2014/main" id="{E1659D11-67BD-4039-BFDB-585401ACD6D5}"/>
              </a:ext>
            </a:extLst>
          </p:cNvPr>
          <p:cNvPicPr>
            <a:picLocks noChangeAspect="1"/>
          </p:cNvPicPr>
          <p:nvPr/>
        </p:nvPicPr>
        <p:blipFill>
          <a:blip r:embed="rId3"/>
          <a:stretch>
            <a:fillRect/>
          </a:stretch>
        </p:blipFill>
        <p:spPr>
          <a:xfrm>
            <a:off x="6891060" y="4480981"/>
            <a:ext cx="2868032" cy="2125204"/>
          </a:xfrm>
          <a:prstGeom prst="rect">
            <a:avLst/>
          </a:prstGeom>
        </p:spPr>
      </p:pic>
      <p:pic>
        <p:nvPicPr>
          <p:cNvPr id="9" name="図 8">
            <a:extLst>
              <a:ext uri="{FF2B5EF4-FFF2-40B4-BE49-F238E27FC236}">
                <a16:creationId xmlns:a16="http://schemas.microsoft.com/office/drawing/2014/main" id="{1A8EE92F-836E-4843-94F7-91BD1A34081E}"/>
              </a:ext>
            </a:extLst>
          </p:cNvPr>
          <p:cNvPicPr>
            <a:picLocks noChangeAspect="1"/>
          </p:cNvPicPr>
          <p:nvPr/>
        </p:nvPicPr>
        <p:blipFill>
          <a:blip r:embed="rId4"/>
          <a:stretch>
            <a:fillRect/>
          </a:stretch>
        </p:blipFill>
        <p:spPr>
          <a:xfrm>
            <a:off x="6826647" y="1385855"/>
            <a:ext cx="3001252" cy="1964387"/>
          </a:xfrm>
          <a:prstGeom prst="rect">
            <a:avLst/>
          </a:prstGeom>
        </p:spPr>
      </p:pic>
      <p:sp>
        <p:nvSpPr>
          <p:cNvPr id="153" name="テキスト ボックス 152">
            <a:extLst>
              <a:ext uri="{FF2B5EF4-FFF2-40B4-BE49-F238E27FC236}">
                <a16:creationId xmlns:a16="http://schemas.microsoft.com/office/drawing/2014/main" id="{AC02BD25-E260-444E-B4CC-92F37826A34F}"/>
              </a:ext>
            </a:extLst>
          </p:cNvPr>
          <p:cNvSpPr txBox="1"/>
          <p:nvPr/>
        </p:nvSpPr>
        <p:spPr>
          <a:xfrm>
            <a:off x="6405886" y="899966"/>
            <a:ext cx="697627" cy="400110"/>
          </a:xfrm>
          <a:prstGeom prst="rect">
            <a:avLst/>
          </a:prstGeom>
          <a:noFill/>
        </p:spPr>
        <p:txBody>
          <a:bodyPr wrap="none" rtlCol="0">
            <a:spAutoFit/>
          </a:bodyPr>
          <a:lstStyle/>
          <a:p>
            <a:r>
              <a:rPr lang="ja-JP" altLang="en-US" sz="2000" u="sng" dirty="0">
                <a:latin typeface="UD デジタル 教科書体 NP-B" panose="02020700000000000000" pitchFamily="18" charset="-128"/>
                <a:ea typeface="UD デジタル 教科書体 NP-B" panose="02020700000000000000" pitchFamily="18" charset="-128"/>
              </a:rPr>
              <a:t>外部</a:t>
            </a:r>
            <a:endParaRPr lang="ja-JP" altLang="en-US" sz="1400" u="sng" dirty="0">
              <a:latin typeface="UD デジタル 教科書体 NP-B" panose="02020700000000000000" pitchFamily="18" charset="-128"/>
              <a:ea typeface="UD デジタル 教科書体 NP-B" panose="02020700000000000000" pitchFamily="18" charset="-128"/>
            </a:endParaRPr>
          </a:p>
        </p:txBody>
      </p:sp>
      <p:sp>
        <p:nvSpPr>
          <p:cNvPr id="154" name="テキスト ボックス 153">
            <a:extLst>
              <a:ext uri="{FF2B5EF4-FFF2-40B4-BE49-F238E27FC236}">
                <a16:creationId xmlns:a16="http://schemas.microsoft.com/office/drawing/2014/main" id="{6DE14A88-9AC8-438A-9E9E-FCE4228B65A9}"/>
              </a:ext>
            </a:extLst>
          </p:cNvPr>
          <p:cNvSpPr txBox="1"/>
          <p:nvPr/>
        </p:nvSpPr>
        <p:spPr>
          <a:xfrm>
            <a:off x="6406497" y="3945905"/>
            <a:ext cx="1921595" cy="369332"/>
          </a:xfrm>
          <a:prstGeom prst="rect">
            <a:avLst/>
          </a:prstGeom>
          <a:noFill/>
        </p:spPr>
        <p:txBody>
          <a:bodyPr wrap="square" rtlCol="0">
            <a:spAutoFit/>
          </a:bodyPr>
          <a:lstStyle/>
          <a:p>
            <a:r>
              <a:rPr lang="ja-JP" altLang="en-US" u="sng" dirty="0">
                <a:solidFill>
                  <a:schemeClr val="tx1"/>
                </a:solidFill>
                <a:latin typeface="UD デジタル 教科書体 NP-B" panose="02020700000000000000" pitchFamily="18" charset="-128"/>
                <a:ea typeface="UD デジタル 教科書体 NP-B" panose="02020700000000000000" pitchFamily="18" charset="-128"/>
              </a:rPr>
              <a:t>段ボール</a:t>
            </a:r>
            <a:r>
              <a:rPr lang="ja-JP" altLang="en-US" u="sng" dirty="0">
                <a:latin typeface="UD デジタル 教科書体 NP-B" panose="02020700000000000000" pitchFamily="18" charset="-128"/>
                <a:ea typeface="UD デジタル 教科書体 NP-B" panose="02020700000000000000" pitchFamily="18" charset="-128"/>
              </a:rPr>
              <a:t>内部</a:t>
            </a:r>
            <a:endParaRPr lang="ja-JP" altLang="en-US" sz="1200" u="sng"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81635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テキスト ボックス 110">
            <a:extLst>
              <a:ext uri="{FF2B5EF4-FFF2-40B4-BE49-F238E27FC236}">
                <a16:creationId xmlns:a16="http://schemas.microsoft.com/office/drawing/2014/main" id="{D9943C40-8DE2-6711-D658-46C807E920B7}"/>
              </a:ext>
            </a:extLst>
          </p:cNvPr>
          <p:cNvSpPr txBox="1"/>
          <p:nvPr/>
        </p:nvSpPr>
        <p:spPr>
          <a:xfrm>
            <a:off x="138057" y="1321304"/>
            <a:ext cx="800219" cy="461665"/>
          </a:xfrm>
          <a:prstGeom prst="rect">
            <a:avLst/>
          </a:prstGeom>
          <a:noFill/>
        </p:spPr>
        <p:txBody>
          <a:bodyPr wrap="none" rtlCol="0">
            <a:spAutoFit/>
          </a:bodyPr>
          <a:lstStyle/>
          <a:p>
            <a:r>
              <a:rPr lang="ja-JP" altLang="en-US" sz="2400" u="sng" dirty="0">
                <a:latin typeface="UD デジタル 教科書体 NP-B" panose="02020700000000000000" pitchFamily="18" charset="-128"/>
                <a:ea typeface="UD デジタル 教科書体 NP-B" panose="02020700000000000000" pitchFamily="18" charset="-128"/>
              </a:rPr>
              <a:t>外部</a:t>
            </a:r>
            <a:endParaRPr lang="ja-JP" altLang="en-US" sz="1600" u="sng" dirty="0">
              <a:latin typeface="UD デジタル 教科書体 NP-B" panose="02020700000000000000" pitchFamily="18" charset="-128"/>
              <a:ea typeface="UD デジタル 教科書体 NP-B" panose="02020700000000000000" pitchFamily="18" charset="-128"/>
            </a:endParaRPr>
          </a:p>
        </p:txBody>
      </p:sp>
      <p:sp>
        <p:nvSpPr>
          <p:cNvPr id="3" name="下矢印 2">
            <a:extLst>
              <a:ext uri="{FF2B5EF4-FFF2-40B4-BE49-F238E27FC236}">
                <a16:creationId xmlns:a16="http://schemas.microsoft.com/office/drawing/2014/main" id="{A4CD5428-D874-1D5D-7CEE-0D456D1E0799}"/>
              </a:ext>
            </a:extLst>
          </p:cNvPr>
          <p:cNvSpPr/>
          <p:nvPr/>
        </p:nvSpPr>
        <p:spPr>
          <a:xfrm>
            <a:off x="1949928" y="1840526"/>
            <a:ext cx="404813" cy="740245"/>
          </a:xfrm>
          <a:prstGeom prst="downArrow">
            <a:avLst/>
          </a:prstGeom>
          <a:solidFill>
            <a:schemeClr val="accent5">
              <a:lumMod val="60000"/>
              <a:lumOff val="4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a:solidFill>
                <a:schemeClr val="accent5">
                  <a:lumMod val="40000"/>
                  <a:lumOff val="60000"/>
                </a:schemeClr>
              </a:solidFill>
              <a:latin typeface="UD デジタル 教科書体 NP-B" panose="02020700000000000000" pitchFamily="18" charset="-128"/>
              <a:ea typeface="UD デジタル 教科書体 NP-B" panose="02020700000000000000" pitchFamily="18" charset="-128"/>
            </a:endParaRPr>
          </a:p>
        </p:txBody>
      </p:sp>
      <p:sp>
        <p:nvSpPr>
          <p:cNvPr id="5" name="下矢印 4">
            <a:extLst>
              <a:ext uri="{FF2B5EF4-FFF2-40B4-BE49-F238E27FC236}">
                <a16:creationId xmlns:a16="http://schemas.microsoft.com/office/drawing/2014/main" id="{ACE9EC16-6A81-8C63-782F-28CED3050E29}"/>
              </a:ext>
            </a:extLst>
          </p:cNvPr>
          <p:cNvSpPr/>
          <p:nvPr/>
        </p:nvSpPr>
        <p:spPr>
          <a:xfrm rot="16200000">
            <a:off x="3050990" y="2223941"/>
            <a:ext cx="404813" cy="740246"/>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a:latin typeface="UD デジタル 教科書体 NP-B" panose="02020700000000000000" pitchFamily="18" charset="-128"/>
              <a:ea typeface="UD デジタル 教科書体 NP-B" panose="02020700000000000000" pitchFamily="18" charset="-128"/>
            </a:endParaRPr>
          </a:p>
        </p:txBody>
      </p:sp>
      <p:sp>
        <p:nvSpPr>
          <p:cNvPr id="13" name="テキスト ボックス 12">
            <a:extLst>
              <a:ext uri="{FF2B5EF4-FFF2-40B4-BE49-F238E27FC236}">
                <a16:creationId xmlns:a16="http://schemas.microsoft.com/office/drawing/2014/main" id="{1D334F5D-62B6-862D-949B-9B5AF2747888}"/>
              </a:ext>
            </a:extLst>
          </p:cNvPr>
          <p:cNvSpPr txBox="1"/>
          <p:nvPr/>
        </p:nvSpPr>
        <p:spPr>
          <a:xfrm>
            <a:off x="138057" y="3344339"/>
            <a:ext cx="2031325" cy="461665"/>
          </a:xfrm>
          <a:prstGeom prst="rect">
            <a:avLst/>
          </a:prstGeom>
          <a:noFill/>
        </p:spPr>
        <p:txBody>
          <a:bodyPr wrap="none" rtlCol="0">
            <a:spAutoFit/>
          </a:bodyPr>
          <a:lstStyle/>
          <a:p>
            <a:r>
              <a:rPr lang="ja-JP" altLang="en-US" sz="2400" u="sng" dirty="0">
                <a:latin typeface="UD デジタル 教科書体 NP-B" panose="02020700000000000000" pitchFamily="18" charset="-128"/>
                <a:ea typeface="UD デジタル 教科書体 NP-B" panose="02020700000000000000" pitchFamily="18" charset="-128"/>
              </a:rPr>
              <a:t>段ボール内部</a:t>
            </a:r>
            <a:endParaRPr lang="ja-JP" altLang="en-US" sz="1600" u="sng" dirty="0">
              <a:latin typeface="UD デジタル 教科書体 NP-B" panose="02020700000000000000" pitchFamily="18" charset="-128"/>
              <a:ea typeface="UD デジタル 教科書体 NP-B" panose="02020700000000000000" pitchFamily="18" charset="-128"/>
            </a:endParaRPr>
          </a:p>
        </p:txBody>
      </p:sp>
      <p:grpSp>
        <p:nvGrpSpPr>
          <p:cNvPr id="11" name="グループ化 10">
            <a:extLst>
              <a:ext uri="{FF2B5EF4-FFF2-40B4-BE49-F238E27FC236}">
                <a16:creationId xmlns:a16="http://schemas.microsoft.com/office/drawing/2014/main" id="{AED78B7E-06A3-FB78-DCAC-9D4A3FCFA78B}"/>
              </a:ext>
            </a:extLst>
          </p:cNvPr>
          <p:cNvGrpSpPr/>
          <p:nvPr/>
        </p:nvGrpSpPr>
        <p:grpSpPr>
          <a:xfrm>
            <a:off x="4575463" y="5003918"/>
            <a:ext cx="22067" cy="18341"/>
            <a:chOff x="4603309" y="5621738"/>
            <a:chExt cx="27720" cy="23040"/>
          </a:xfrm>
        </p:grpSpPr>
        <mc:AlternateContent xmlns:mc="http://schemas.openxmlformats.org/markup-compatibility/2006" xmlns:p14="http://schemas.microsoft.com/office/powerpoint/2010/main">
          <mc:Choice Requires="p14">
            <p:contentPart p14:bwMode="auto" r:id="rId3">
              <p14:nvContentPartPr>
                <p14:cNvPr id="40" name="インク 39">
                  <a:extLst>
                    <a:ext uri="{FF2B5EF4-FFF2-40B4-BE49-F238E27FC236}">
                      <a16:creationId xmlns:a16="http://schemas.microsoft.com/office/drawing/2014/main" id="{ABA923B6-3894-97C8-58D1-15F7B49772AA}"/>
                    </a:ext>
                  </a:extLst>
                </p14:cNvPr>
                <p14:cNvContentPartPr/>
                <p14:nvPr/>
              </p14:nvContentPartPr>
              <p14:xfrm>
                <a:off x="4606189" y="5631458"/>
                <a:ext cx="14040" cy="13320"/>
              </p14:xfrm>
            </p:contentPart>
          </mc:Choice>
          <mc:Fallback xmlns="">
            <p:pic>
              <p:nvPicPr>
                <p:cNvPr id="40" name="インク 39">
                  <a:extLst>
                    <a:ext uri="{FF2B5EF4-FFF2-40B4-BE49-F238E27FC236}">
                      <a16:creationId xmlns:a16="http://schemas.microsoft.com/office/drawing/2014/main" id="{ABA923B6-3894-97C8-58D1-15F7B49772AA}"/>
                    </a:ext>
                  </a:extLst>
                </p:cNvPr>
                <p:cNvPicPr/>
                <p:nvPr/>
              </p:nvPicPr>
              <p:blipFill>
                <a:blip r:embed="rId5"/>
                <a:stretch>
                  <a:fillRect/>
                </a:stretch>
              </p:blipFill>
              <p:spPr>
                <a:xfrm>
                  <a:off x="4598490" y="5623910"/>
                  <a:ext cx="29439" cy="2841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1" name="インク 40">
                  <a:extLst>
                    <a:ext uri="{FF2B5EF4-FFF2-40B4-BE49-F238E27FC236}">
                      <a16:creationId xmlns:a16="http://schemas.microsoft.com/office/drawing/2014/main" id="{D6360DD4-5F3F-D5AF-27A5-A955B3A7A7CB}"/>
                    </a:ext>
                  </a:extLst>
                </p14:cNvPr>
                <p14:cNvContentPartPr/>
                <p14:nvPr/>
              </p14:nvContentPartPr>
              <p14:xfrm>
                <a:off x="4603309" y="5634698"/>
                <a:ext cx="360" cy="360"/>
              </p14:xfrm>
            </p:contentPart>
          </mc:Choice>
          <mc:Fallback xmlns="">
            <p:pic>
              <p:nvPicPr>
                <p:cNvPr id="41" name="インク 40">
                  <a:extLst>
                    <a:ext uri="{FF2B5EF4-FFF2-40B4-BE49-F238E27FC236}">
                      <a16:creationId xmlns:a16="http://schemas.microsoft.com/office/drawing/2014/main" id="{D6360DD4-5F3F-D5AF-27A5-A955B3A7A7CB}"/>
                    </a:ext>
                  </a:extLst>
                </p:cNvPr>
                <p:cNvPicPr/>
                <p:nvPr/>
              </p:nvPicPr>
              <p:blipFill>
                <a:blip r:embed="rId7"/>
                <a:stretch>
                  <a:fillRect/>
                </a:stretch>
              </p:blipFill>
              <p:spPr>
                <a:xfrm>
                  <a:off x="4597189" y="562857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3" name="インク 42">
                  <a:extLst>
                    <a:ext uri="{FF2B5EF4-FFF2-40B4-BE49-F238E27FC236}">
                      <a16:creationId xmlns:a16="http://schemas.microsoft.com/office/drawing/2014/main" id="{1D4C3CBE-1A14-F3F7-8152-33D486DDD5C4}"/>
                    </a:ext>
                  </a:extLst>
                </p14:cNvPr>
                <p14:cNvContentPartPr/>
                <p14:nvPr/>
              </p14:nvContentPartPr>
              <p14:xfrm>
                <a:off x="4616989" y="5621738"/>
                <a:ext cx="360" cy="360"/>
              </p14:xfrm>
            </p:contentPart>
          </mc:Choice>
          <mc:Fallback xmlns="">
            <p:pic>
              <p:nvPicPr>
                <p:cNvPr id="43" name="インク 42">
                  <a:extLst>
                    <a:ext uri="{FF2B5EF4-FFF2-40B4-BE49-F238E27FC236}">
                      <a16:creationId xmlns:a16="http://schemas.microsoft.com/office/drawing/2014/main" id="{1D4C3CBE-1A14-F3F7-8152-33D486DDD5C4}"/>
                    </a:ext>
                  </a:extLst>
                </p:cNvPr>
                <p:cNvPicPr/>
                <p:nvPr/>
              </p:nvPicPr>
              <p:blipFill>
                <a:blip r:embed="rId7"/>
                <a:stretch>
                  <a:fillRect/>
                </a:stretch>
              </p:blipFill>
              <p:spPr>
                <a:xfrm>
                  <a:off x="4610869" y="561561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5" name="インク 44">
                  <a:extLst>
                    <a:ext uri="{FF2B5EF4-FFF2-40B4-BE49-F238E27FC236}">
                      <a16:creationId xmlns:a16="http://schemas.microsoft.com/office/drawing/2014/main" id="{53426E58-95A5-EE55-8B10-6F0891DD5C64}"/>
                    </a:ext>
                  </a:extLst>
                </p14:cNvPr>
                <p14:cNvContentPartPr/>
                <p14:nvPr/>
              </p14:nvContentPartPr>
              <p14:xfrm>
                <a:off x="4630669" y="5628218"/>
                <a:ext cx="360" cy="360"/>
              </p14:xfrm>
            </p:contentPart>
          </mc:Choice>
          <mc:Fallback xmlns="">
            <p:pic>
              <p:nvPicPr>
                <p:cNvPr id="45" name="インク 44">
                  <a:extLst>
                    <a:ext uri="{FF2B5EF4-FFF2-40B4-BE49-F238E27FC236}">
                      <a16:creationId xmlns:a16="http://schemas.microsoft.com/office/drawing/2014/main" id="{53426E58-95A5-EE55-8B10-6F0891DD5C64}"/>
                    </a:ext>
                  </a:extLst>
                </p:cNvPr>
                <p:cNvPicPr/>
                <p:nvPr/>
              </p:nvPicPr>
              <p:blipFill>
                <a:blip r:embed="rId7"/>
                <a:stretch>
                  <a:fillRect/>
                </a:stretch>
              </p:blipFill>
              <p:spPr>
                <a:xfrm>
                  <a:off x="4624549" y="5622098"/>
                  <a:ext cx="12600" cy="12600"/>
                </a:xfrm>
                <a:prstGeom prst="rect">
                  <a:avLst/>
                </a:prstGeom>
              </p:spPr>
            </p:pic>
          </mc:Fallback>
        </mc:AlternateContent>
      </p:grpSp>
      <p:sp>
        <p:nvSpPr>
          <p:cNvPr id="56" name="テキスト ボックス 55">
            <a:extLst>
              <a:ext uri="{FF2B5EF4-FFF2-40B4-BE49-F238E27FC236}">
                <a16:creationId xmlns:a16="http://schemas.microsoft.com/office/drawing/2014/main" id="{C9920239-1A43-47B6-7030-5330AA278067}"/>
              </a:ext>
            </a:extLst>
          </p:cNvPr>
          <p:cNvSpPr txBox="1"/>
          <p:nvPr/>
        </p:nvSpPr>
        <p:spPr>
          <a:xfrm>
            <a:off x="2366587" y="1943030"/>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落下</a:t>
            </a:r>
          </a:p>
        </p:txBody>
      </p:sp>
      <p:sp>
        <p:nvSpPr>
          <p:cNvPr id="60" name="テキスト ボックス 59">
            <a:extLst>
              <a:ext uri="{FF2B5EF4-FFF2-40B4-BE49-F238E27FC236}">
                <a16:creationId xmlns:a16="http://schemas.microsoft.com/office/drawing/2014/main" id="{1E0C888F-BD26-8704-BEBE-6B015556FB31}"/>
              </a:ext>
            </a:extLst>
          </p:cNvPr>
          <p:cNvSpPr txBox="1"/>
          <p:nvPr/>
        </p:nvSpPr>
        <p:spPr>
          <a:xfrm>
            <a:off x="6425493" y="6166908"/>
            <a:ext cx="3146017" cy="646331"/>
          </a:xfrm>
          <a:prstGeom prst="rect">
            <a:avLst/>
          </a:prstGeom>
          <a:noFill/>
        </p:spPr>
        <p:txBody>
          <a:bodyPr wrap="square" rtlCol="0">
            <a:spAutoFit/>
          </a:bodyPr>
          <a:lstStyle/>
          <a:p>
            <a:r>
              <a:rPr lang="ja-JP" altLang="en-US" dirty="0">
                <a:solidFill>
                  <a:srgbClr val="FF0000"/>
                </a:solidFill>
                <a:latin typeface="UD デジタル 教科書体 NP-B" panose="02020700000000000000" pitchFamily="18" charset="-128"/>
                <a:ea typeface="UD デジタル 教科書体 NP-B" panose="02020700000000000000" pitchFamily="18" charset="-128"/>
              </a:rPr>
              <a:t>ゴムバンドを引っ張る力が失われ、球は発射される</a:t>
            </a:r>
          </a:p>
        </p:txBody>
      </p:sp>
      <p:cxnSp>
        <p:nvCxnSpPr>
          <p:cNvPr id="8" name="直線コネクタ 7">
            <a:extLst>
              <a:ext uri="{FF2B5EF4-FFF2-40B4-BE49-F238E27FC236}">
                <a16:creationId xmlns:a16="http://schemas.microsoft.com/office/drawing/2014/main" id="{51532211-8A47-E3B3-696C-45A97D29D6DD}"/>
              </a:ext>
            </a:extLst>
          </p:cNvPr>
          <p:cNvCxnSpPr>
            <a:cxnSpLocks/>
          </p:cNvCxnSpPr>
          <p:nvPr/>
        </p:nvCxnSpPr>
        <p:spPr>
          <a:xfrm flipV="1">
            <a:off x="3087706" y="1519100"/>
            <a:ext cx="9362" cy="4641145"/>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正方形/長方形 21">
            <a:extLst>
              <a:ext uri="{FF2B5EF4-FFF2-40B4-BE49-F238E27FC236}">
                <a16:creationId xmlns:a16="http://schemas.microsoft.com/office/drawing/2014/main" id="{7BFED0C2-280F-0C3E-B52C-02FBC1D1AB79}"/>
              </a:ext>
            </a:extLst>
          </p:cNvPr>
          <p:cNvSpPr/>
          <p:nvPr/>
        </p:nvSpPr>
        <p:spPr>
          <a:xfrm>
            <a:off x="2697154" y="1427247"/>
            <a:ext cx="727909" cy="3745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UD デジタル 教科書体 NP-B" panose="02020700000000000000" pitchFamily="18" charset="-128"/>
              <a:ea typeface="UD デジタル 教科書体 NP-B" panose="02020700000000000000" pitchFamily="18" charset="-128"/>
            </a:endParaRPr>
          </a:p>
        </p:txBody>
      </p:sp>
      <p:sp>
        <p:nvSpPr>
          <p:cNvPr id="79" name="四角形吹き出し 78">
            <a:extLst>
              <a:ext uri="{FF2B5EF4-FFF2-40B4-BE49-F238E27FC236}">
                <a16:creationId xmlns:a16="http://schemas.microsoft.com/office/drawing/2014/main" id="{0EC3A2CD-288C-B4B4-B4BA-C3AA858BC9D7}"/>
              </a:ext>
            </a:extLst>
          </p:cNvPr>
          <p:cNvSpPr/>
          <p:nvPr/>
        </p:nvSpPr>
        <p:spPr>
          <a:xfrm>
            <a:off x="1818583" y="987048"/>
            <a:ext cx="2095891" cy="607838"/>
          </a:xfrm>
          <a:prstGeom prst="wedgeRectCallout">
            <a:avLst>
              <a:gd name="adj1" fmla="val -64604"/>
              <a:gd name="adj2" fmla="val 372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ロープとテグスを</a:t>
            </a:r>
            <a:endParaRPr lang="en-US" altLang="ja-JP" sz="1600" dirty="0">
              <a:solidFill>
                <a:schemeClr val="tx1"/>
              </a:solidFill>
              <a:latin typeface="UD デジタル 教科書体 NP-B" panose="02020700000000000000" pitchFamily="18" charset="-128"/>
              <a:ea typeface="UD デジタル 教科書体 NP-B" panose="02020700000000000000" pitchFamily="18" charset="-128"/>
            </a:endParaRPr>
          </a:p>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７階の手すりに結ぶ</a:t>
            </a:r>
          </a:p>
        </p:txBody>
      </p:sp>
      <p:sp>
        <p:nvSpPr>
          <p:cNvPr id="23" name="正方形/長方形 22">
            <a:extLst>
              <a:ext uri="{FF2B5EF4-FFF2-40B4-BE49-F238E27FC236}">
                <a16:creationId xmlns:a16="http://schemas.microsoft.com/office/drawing/2014/main" id="{EA08C737-DFC6-32D3-83F1-2B8E7A707DFD}"/>
              </a:ext>
            </a:extLst>
          </p:cNvPr>
          <p:cNvSpPr/>
          <p:nvPr/>
        </p:nvSpPr>
        <p:spPr>
          <a:xfrm>
            <a:off x="2968733" y="2497572"/>
            <a:ext cx="323515" cy="19682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14" name="下矢印 13">
            <a:extLst>
              <a:ext uri="{FF2B5EF4-FFF2-40B4-BE49-F238E27FC236}">
                <a16:creationId xmlns:a16="http://schemas.microsoft.com/office/drawing/2014/main" id="{5484BD76-B41C-7DDB-3F3A-AF82F8786A3A}"/>
              </a:ext>
            </a:extLst>
          </p:cNvPr>
          <p:cNvSpPr/>
          <p:nvPr/>
        </p:nvSpPr>
        <p:spPr>
          <a:xfrm rot="16200000">
            <a:off x="3045786" y="4505225"/>
            <a:ext cx="404813" cy="740246"/>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a:latin typeface="UD デジタル 教科書体 NP-B" panose="02020700000000000000" pitchFamily="18" charset="-128"/>
              <a:ea typeface="UD デジタル 教科書体 NP-B" panose="02020700000000000000" pitchFamily="18" charset="-128"/>
            </a:endParaRPr>
          </a:p>
        </p:txBody>
      </p:sp>
      <p:cxnSp>
        <p:nvCxnSpPr>
          <p:cNvPr id="49" name="直線コネクタ 48">
            <a:extLst>
              <a:ext uri="{FF2B5EF4-FFF2-40B4-BE49-F238E27FC236}">
                <a16:creationId xmlns:a16="http://schemas.microsoft.com/office/drawing/2014/main" id="{F0BD3776-F86D-3F04-893B-CC8F19EF331E}"/>
              </a:ext>
            </a:extLst>
          </p:cNvPr>
          <p:cNvCxnSpPr>
            <a:cxnSpLocks/>
          </p:cNvCxnSpPr>
          <p:nvPr/>
        </p:nvCxnSpPr>
        <p:spPr>
          <a:xfrm>
            <a:off x="6353120" y="1833307"/>
            <a:ext cx="0" cy="4356697"/>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下矢印 19">
            <a:extLst>
              <a:ext uri="{FF2B5EF4-FFF2-40B4-BE49-F238E27FC236}">
                <a16:creationId xmlns:a16="http://schemas.microsoft.com/office/drawing/2014/main" id="{B1056CF6-9EC8-28AE-942B-4C37407121E4}"/>
              </a:ext>
            </a:extLst>
          </p:cNvPr>
          <p:cNvSpPr/>
          <p:nvPr/>
        </p:nvSpPr>
        <p:spPr>
          <a:xfrm rot="16200000">
            <a:off x="6234576" y="4505225"/>
            <a:ext cx="404813" cy="740246"/>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a:latin typeface="UD デジタル 教科書体 NP-B" panose="02020700000000000000" pitchFamily="18" charset="-128"/>
              <a:ea typeface="UD デジタル 教科書体 NP-B" panose="02020700000000000000" pitchFamily="18" charset="-128"/>
            </a:endParaRPr>
          </a:p>
        </p:txBody>
      </p:sp>
      <p:sp>
        <p:nvSpPr>
          <p:cNvPr id="47" name="下矢印 46">
            <a:extLst>
              <a:ext uri="{FF2B5EF4-FFF2-40B4-BE49-F238E27FC236}">
                <a16:creationId xmlns:a16="http://schemas.microsoft.com/office/drawing/2014/main" id="{9CB02B05-D3A1-2925-9757-A95808DF3B97}"/>
              </a:ext>
            </a:extLst>
          </p:cNvPr>
          <p:cNvSpPr/>
          <p:nvPr/>
        </p:nvSpPr>
        <p:spPr>
          <a:xfrm rot="16200000">
            <a:off x="6234578" y="2223941"/>
            <a:ext cx="404813" cy="740246"/>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a:latin typeface="UD デジタル 教科書体 NP-B" panose="02020700000000000000" pitchFamily="18" charset="-128"/>
              <a:ea typeface="UD デジタル 教科書体 NP-B" panose="02020700000000000000" pitchFamily="18" charset="-128"/>
            </a:endParaRPr>
          </a:p>
        </p:txBody>
      </p:sp>
      <p:sp>
        <p:nvSpPr>
          <p:cNvPr id="28" name="スライド番号プレースホルダー 3">
            <a:extLst>
              <a:ext uri="{FF2B5EF4-FFF2-40B4-BE49-F238E27FC236}">
                <a16:creationId xmlns:a16="http://schemas.microsoft.com/office/drawing/2014/main" id="{80743BB2-CEBE-CDF6-EF46-5D16E158D188}"/>
              </a:ext>
            </a:extLst>
          </p:cNvPr>
          <p:cNvSpPr>
            <a:spLocks noGrp="1"/>
          </p:cNvSpPr>
          <p:nvPr>
            <p:ph type="sldNum" sz="quarter" idx="12"/>
          </p:nvPr>
        </p:nvSpPr>
        <p:spPr>
          <a:xfrm>
            <a:off x="6977524" y="6098938"/>
            <a:ext cx="2812906" cy="700688"/>
          </a:xfrm>
        </p:spPr>
        <p:txBody>
          <a:bodyPr/>
          <a:lstStyle/>
          <a:p>
            <a:fld id="{D322FCD7-4286-B147-A348-31E2CFC2C70F}" type="slidenum">
              <a:rPr kumimoji="1" lang="ja-JP" altLang="en-US" sz="1600" smtClean="0">
                <a:latin typeface="UD デジタル 教科書体 NP-B" panose="02020700000000000000" pitchFamily="18" charset="-128"/>
                <a:ea typeface="UD デジタル 教科書体 NP-B" panose="02020700000000000000" pitchFamily="18" charset="-128"/>
              </a:rPr>
              <a:t>4</a:t>
            </a:fld>
            <a:endParaRPr kumimoji="1" lang="ja-JP" altLang="en-US" sz="1600" dirty="0">
              <a:latin typeface="UD デジタル 教科書体 NP-B" panose="02020700000000000000" pitchFamily="18" charset="-128"/>
              <a:ea typeface="UD デジタル 教科書体 NP-B" panose="02020700000000000000" pitchFamily="18" charset="-128"/>
            </a:endParaRPr>
          </a:p>
        </p:txBody>
      </p:sp>
      <p:sp>
        <p:nvSpPr>
          <p:cNvPr id="65" name="四角形吹き出し 78">
            <a:extLst>
              <a:ext uri="{FF2B5EF4-FFF2-40B4-BE49-F238E27FC236}">
                <a16:creationId xmlns:a16="http://schemas.microsoft.com/office/drawing/2014/main" id="{6B00F407-2767-69A4-3809-2EECD39C07F2}"/>
              </a:ext>
            </a:extLst>
          </p:cNvPr>
          <p:cNvSpPr/>
          <p:nvPr/>
        </p:nvSpPr>
        <p:spPr>
          <a:xfrm>
            <a:off x="4499600" y="3785686"/>
            <a:ext cx="1809261" cy="833149"/>
          </a:xfrm>
          <a:prstGeom prst="wedgeRectCallout">
            <a:avLst>
              <a:gd name="adj1" fmla="val -62330"/>
              <a:gd name="adj2" fmla="val 3643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実験装置の落下に</a:t>
            </a:r>
            <a:endParaRPr lang="en-US" altLang="ja-JP" sz="1600" dirty="0">
              <a:solidFill>
                <a:schemeClr val="tx1"/>
              </a:solidFill>
              <a:latin typeface="UD デジタル 教科書体 NP-B" panose="02020700000000000000" pitchFamily="18" charset="-128"/>
              <a:ea typeface="UD デジタル 教科書体 NP-B" panose="02020700000000000000" pitchFamily="18" charset="-128"/>
            </a:endParaRPr>
          </a:p>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よりテグスの</a:t>
            </a:r>
            <a:endParaRPr lang="en-US" altLang="ja-JP" sz="1600" dirty="0">
              <a:solidFill>
                <a:schemeClr val="tx1"/>
              </a:solidFill>
              <a:latin typeface="UD デジタル 教科書体 NP-B" panose="02020700000000000000" pitchFamily="18" charset="-128"/>
              <a:ea typeface="UD デジタル 教科書体 NP-B" panose="02020700000000000000" pitchFamily="18" charset="-128"/>
            </a:endParaRPr>
          </a:p>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たわみが無くなる</a:t>
            </a:r>
          </a:p>
        </p:txBody>
      </p:sp>
      <p:sp>
        <p:nvSpPr>
          <p:cNvPr id="66" name="四角形吹き出し 78">
            <a:extLst>
              <a:ext uri="{FF2B5EF4-FFF2-40B4-BE49-F238E27FC236}">
                <a16:creationId xmlns:a16="http://schemas.microsoft.com/office/drawing/2014/main" id="{9A9DF22C-74BD-78BA-D505-F9348D612E1A}"/>
              </a:ext>
            </a:extLst>
          </p:cNvPr>
          <p:cNvSpPr/>
          <p:nvPr/>
        </p:nvSpPr>
        <p:spPr>
          <a:xfrm>
            <a:off x="7316210" y="3784415"/>
            <a:ext cx="2474220" cy="595917"/>
          </a:xfrm>
          <a:prstGeom prst="wedgeRectCallout">
            <a:avLst>
              <a:gd name="adj1" fmla="val -44326"/>
              <a:gd name="adj2" fmla="val 10252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テープが取れ、テグスにたわみが生まれる</a:t>
            </a:r>
            <a:endParaRPr lang="en-US" altLang="ja-JP" sz="16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69" name="タイトル 1">
            <a:extLst>
              <a:ext uri="{FF2B5EF4-FFF2-40B4-BE49-F238E27FC236}">
                <a16:creationId xmlns:a16="http://schemas.microsoft.com/office/drawing/2014/main" id="{1A92C06D-899F-CFF2-0F4D-A0244300FA35}"/>
              </a:ext>
            </a:extLst>
          </p:cNvPr>
          <p:cNvSpPr txBox="1">
            <a:spLocks/>
          </p:cNvSpPr>
          <p:nvPr/>
        </p:nvSpPr>
        <p:spPr>
          <a:xfrm>
            <a:off x="190627" y="-186449"/>
            <a:ext cx="78575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3600" b="1" dirty="0">
                <a:latin typeface="UD デジタル 教科書体 NP-B" panose="02020700000000000000" pitchFamily="18" charset="-128"/>
                <a:ea typeface="UD デジタル 教科書体 NP-B" panose="02020700000000000000" pitchFamily="18" charset="-128"/>
              </a:rPr>
              <a:t>球の発射機構</a:t>
            </a:r>
            <a:endParaRPr lang="ja-JP" altLang="en-US" sz="3600" b="1" dirty="0">
              <a:latin typeface="UD デジタル 教科書体 NP-B" panose="02020700000000000000" pitchFamily="18" charset="-128"/>
              <a:ea typeface="UD デジタル 教科書体 NP-B" panose="02020700000000000000" pitchFamily="18" charset="-128"/>
            </a:endParaRPr>
          </a:p>
        </p:txBody>
      </p:sp>
      <p:cxnSp>
        <p:nvCxnSpPr>
          <p:cNvPr id="73" name="直線コネクタ 72">
            <a:extLst>
              <a:ext uri="{FF2B5EF4-FFF2-40B4-BE49-F238E27FC236}">
                <a16:creationId xmlns:a16="http://schemas.microsoft.com/office/drawing/2014/main" id="{5CAC99C6-8AE9-F37E-72A7-B121AD06F8C8}"/>
              </a:ext>
            </a:extLst>
          </p:cNvPr>
          <p:cNvCxnSpPr>
            <a:cxnSpLocks/>
          </p:cNvCxnSpPr>
          <p:nvPr/>
        </p:nvCxnSpPr>
        <p:spPr>
          <a:xfrm>
            <a:off x="190626" y="749476"/>
            <a:ext cx="2952000" cy="0"/>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6" name="四角形吹き出し 78">
            <a:extLst>
              <a:ext uri="{FF2B5EF4-FFF2-40B4-BE49-F238E27FC236}">
                <a16:creationId xmlns:a16="http://schemas.microsoft.com/office/drawing/2014/main" id="{08E21866-BF13-4528-C895-C6DE82F49161}"/>
              </a:ext>
            </a:extLst>
          </p:cNvPr>
          <p:cNvSpPr/>
          <p:nvPr/>
        </p:nvSpPr>
        <p:spPr>
          <a:xfrm>
            <a:off x="1269154" y="3892861"/>
            <a:ext cx="1487067" cy="649889"/>
          </a:xfrm>
          <a:prstGeom prst="wedgeRectCallout">
            <a:avLst>
              <a:gd name="adj1" fmla="val -62330"/>
              <a:gd name="adj2" fmla="val 3643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テグスは</a:t>
            </a:r>
            <a:endParaRPr lang="en-US" altLang="ja-JP" sz="1600" dirty="0">
              <a:solidFill>
                <a:schemeClr val="tx1"/>
              </a:solidFill>
              <a:latin typeface="UD デジタル 教科書体 NP-B" panose="02020700000000000000" pitchFamily="18" charset="-128"/>
              <a:ea typeface="UD デジタル 教科書体 NP-B" panose="02020700000000000000" pitchFamily="18" charset="-128"/>
            </a:endParaRPr>
          </a:p>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たわんでいる</a:t>
            </a:r>
          </a:p>
        </p:txBody>
      </p:sp>
      <p:pic>
        <p:nvPicPr>
          <p:cNvPr id="89" name="図 88" descr="黒い背景に白い文字がある&#10;&#10;低い精度で自動的に生成された説明">
            <a:extLst>
              <a:ext uri="{FF2B5EF4-FFF2-40B4-BE49-F238E27FC236}">
                <a16:creationId xmlns:a16="http://schemas.microsoft.com/office/drawing/2014/main" id="{3D2D97BB-57ED-E73E-2DB0-5026AD688760}"/>
              </a:ext>
            </a:extLst>
          </p:cNvPr>
          <p:cNvPicPr>
            <a:picLocks noChangeAspect="1"/>
          </p:cNvPicPr>
          <p:nvPr/>
        </p:nvPicPr>
        <p:blipFill rotWithShape="1">
          <a:blip r:embed="rId10"/>
          <a:srcRect r="35439"/>
          <a:stretch/>
        </p:blipFill>
        <p:spPr>
          <a:xfrm>
            <a:off x="352052" y="4187259"/>
            <a:ext cx="2329740" cy="1803670"/>
          </a:xfrm>
          <a:prstGeom prst="rect">
            <a:avLst/>
          </a:prstGeom>
        </p:spPr>
      </p:pic>
      <p:sp>
        <p:nvSpPr>
          <p:cNvPr id="53" name="四角形吹き出し 78">
            <a:extLst>
              <a:ext uri="{FF2B5EF4-FFF2-40B4-BE49-F238E27FC236}">
                <a16:creationId xmlns:a16="http://schemas.microsoft.com/office/drawing/2014/main" id="{8F7D5998-B9DA-F743-E012-116299404679}"/>
              </a:ext>
            </a:extLst>
          </p:cNvPr>
          <p:cNvSpPr/>
          <p:nvPr/>
        </p:nvSpPr>
        <p:spPr>
          <a:xfrm>
            <a:off x="758414" y="6158488"/>
            <a:ext cx="2000774" cy="639381"/>
          </a:xfrm>
          <a:prstGeom prst="wedgeRectCallout">
            <a:avLst>
              <a:gd name="adj1" fmla="val -11683"/>
              <a:gd name="adj2" fmla="val -12938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テグスはピンと張っている</a:t>
            </a:r>
          </a:p>
        </p:txBody>
      </p:sp>
      <p:pic>
        <p:nvPicPr>
          <p:cNvPr id="93" name="図 92" descr="図形 が含まれている画像&#10;&#10;自動的に生成された説明">
            <a:extLst>
              <a:ext uri="{FF2B5EF4-FFF2-40B4-BE49-F238E27FC236}">
                <a16:creationId xmlns:a16="http://schemas.microsoft.com/office/drawing/2014/main" id="{13341B1A-172B-668B-84E8-D975D2681331}"/>
              </a:ext>
            </a:extLst>
          </p:cNvPr>
          <p:cNvPicPr>
            <a:picLocks noChangeAspect="1"/>
          </p:cNvPicPr>
          <p:nvPr/>
        </p:nvPicPr>
        <p:blipFill rotWithShape="1">
          <a:blip r:embed="rId11"/>
          <a:srcRect r="35820"/>
          <a:stretch/>
        </p:blipFill>
        <p:spPr>
          <a:xfrm>
            <a:off x="3332479" y="4171493"/>
            <a:ext cx="2329741" cy="1819420"/>
          </a:xfrm>
          <a:prstGeom prst="rect">
            <a:avLst/>
          </a:prstGeom>
        </p:spPr>
      </p:pic>
      <p:sp>
        <p:nvSpPr>
          <p:cNvPr id="64" name="四角形吹き出し 78">
            <a:extLst>
              <a:ext uri="{FF2B5EF4-FFF2-40B4-BE49-F238E27FC236}">
                <a16:creationId xmlns:a16="http://schemas.microsoft.com/office/drawing/2014/main" id="{A3224405-F832-777B-5A72-3B6E4E44FFC2}"/>
              </a:ext>
            </a:extLst>
          </p:cNvPr>
          <p:cNvSpPr/>
          <p:nvPr/>
        </p:nvSpPr>
        <p:spPr>
          <a:xfrm>
            <a:off x="3803828" y="6158487"/>
            <a:ext cx="2000774" cy="639381"/>
          </a:xfrm>
          <a:prstGeom prst="wedgeRectCallout">
            <a:avLst>
              <a:gd name="adj1" fmla="val -10160"/>
              <a:gd name="adj2" fmla="val -12938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テグスはピンと張っている</a:t>
            </a:r>
          </a:p>
        </p:txBody>
      </p:sp>
      <p:pic>
        <p:nvPicPr>
          <p:cNvPr id="95" name="図 94" descr="黒い背景に白い文字がある&#10;&#10;低い精度で自動的に生成された説明">
            <a:extLst>
              <a:ext uri="{FF2B5EF4-FFF2-40B4-BE49-F238E27FC236}">
                <a16:creationId xmlns:a16="http://schemas.microsoft.com/office/drawing/2014/main" id="{185F811E-2D7A-D7F2-5FB5-61D930043661}"/>
              </a:ext>
            </a:extLst>
          </p:cNvPr>
          <p:cNvPicPr>
            <a:picLocks noChangeAspect="1"/>
          </p:cNvPicPr>
          <p:nvPr/>
        </p:nvPicPr>
        <p:blipFill rotWithShape="1">
          <a:blip r:embed="rId12"/>
          <a:srcRect r="31882"/>
          <a:stretch/>
        </p:blipFill>
        <p:spPr>
          <a:xfrm>
            <a:off x="6487968" y="4178198"/>
            <a:ext cx="2474219" cy="1815505"/>
          </a:xfrm>
          <a:prstGeom prst="rect">
            <a:avLst/>
          </a:prstGeom>
        </p:spPr>
      </p:pic>
      <p:sp>
        <p:nvSpPr>
          <p:cNvPr id="104" name="下矢印 2">
            <a:extLst>
              <a:ext uri="{FF2B5EF4-FFF2-40B4-BE49-F238E27FC236}">
                <a16:creationId xmlns:a16="http://schemas.microsoft.com/office/drawing/2014/main" id="{6DEE63F9-03F1-2895-20C1-82E5F10002B1}"/>
              </a:ext>
            </a:extLst>
          </p:cNvPr>
          <p:cNvSpPr/>
          <p:nvPr/>
        </p:nvSpPr>
        <p:spPr>
          <a:xfrm>
            <a:off x="5035618" y="1842655"/>
            <a:ext cx="404813" cy="740245"/>
          </a:xfrm>
          <a:prstGeom prst="downArrow">
            <a:avLst/>
          </a:prstGeom>
          <a:solidFill>
            <a:schemeClr val="accent5">
              <a:lumMod val="60000"/>
              <a:lumOff val="4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a:solidFill>
                <a:schemeClr val="accent5">
                  <a:lumMod val="40000"/>
                  <a:lumOff val="60000"/>
                </a:schemeClr>
              </a:solidFill>
              <a:latin typeface="UD デジタル 教科書体 NP-B" panose="02020700000000000000" pitchFamily="18" charset="-128"/>
              <a:ea typeface="UD デジタル 教科書体 NP-B" panose="02020700000000000000" pitchFamily="18" charset="-128"/>
            </a:endParaRPr>
          </a:p>
        </p:txBody>
      </p:sp>
      <p:sp>
        <p:nvSpPr>
          <p:cNvPr id="105" name="テキスト ボックス 104">
            <a:extLst>
              <a:ext uri="{FF2B5EF4-FFF2-40B4-BE49-F238E27FC236}">
                <a16:creationId xmlns:a16="http://schemas.microsoft.com/office/drawing/2014/main" id="{6BB6660D-3FEB-1566-8F27-594AB4040C93}"/>
              </a:ext>
            </a:extLst>
          </p:cNvPr>
          <p:cNvSpPr txBox="1"/>
          <p:nvPr/>
        </p:nvSpPr>
        <p:spPr>
          <a:xfrm>
            <a:off x="5452277" y="1945159"/>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落下</a:t>
            </a:r>
          </a:p>
        </p:txBody>
      </p:sp>
      <mc:AlternateContent xmlns:mc="http://schemas.openxmlformats.org/markup-compatibility/2006" xmlns:p14="http://schemas.microsoft.com/office/powerpoint/2010/main">
        <mc:Choice Requires="p14">
          <p:contentPart p14:bwMode="auto" r:id="rId13">
            <p14:nvContentPartPr>
              <p14:cNvPr id="110" name="インク 109">
                <a:extLst>
                  <a:ext uri="{FF2B5EF4-FFF2-40B4-BE49-F238E27FC236}">
                    <a16:creationId xmlns:a16="http://schemas.microsoft.com/office/drawing/2014/main" id="{8B54A2C6-220A-0CFC-28F7-923B0112FC27}"/>
                  </a:ext>
                </a:extLst>
              </p14:cNvPr>
              <p14:cNvContentPartPr/>
              <p14:nvPr/>
            </p14:nvContentPartPr>
            <p14:xfrm>
              <a:off x="3709293" y="3329952"/>
              <a:ext cx="287" cy="287"/>
            </p14:xfrm>
          </p:contentPart>
        </mc:Choice>
        <mc:Fallback xmlns="">
          <p:pic>
            <p:nvPicPr>
              <p:cNvPr id="110" name="インク 109">
                <a:extLst>
                  <a:ext uri="{FF2B5EF4-FFF2-40B4-BE49-F238E27FC236}">
                    <a16:creationId xmlns:a16="http://schemas.microsoft.com/office/drawing/2014/main" id="{8B54A2C6-220A-0CFC-28F7-923B0112FC27}"/>
                  </a:ext>
                </a:extLst>
              </p:cNvPr>
              <p:cNvPicPr/>
              <p:nvPr/>
            </p:nvPicPr>
            <p:blipFill>
              <a:blip r:embed="rId14"/>
              <a:stretch>
                <a:fillRect/>
              </a:stretch>
            </p:blipFill>
            <p:spPr>
              <a:xfrm>
                <a:off x="3704414" y="3325073"/>
                <a:ext cx="10045" cy="10045"/>
              </a:xfrm>
              <a:prstGeom prst="rect">
                <a:avLst/>
              </a:prstGeom>
            </p:spPr>
          </p:pic>
        </mc:Fallback>
      </mc:AlternateContent>
      <p:sp>
        <p:nvSpPr>
          <p:cNvPr id="128" name="下矢印 2">
            <a:extLst>
              <a:ext uri="{FF2B5EF4-FFF2-40B4-BE49-F238E27FC236}">
                <a16:creationId xmlns:a16="http://schemas.microsoft.com/office/drawing/2014/main" id="{567695D0-DCC3-245F-4297-219561DDF81F}"/>
              </a:ext>
            </a:extLst>
          </p:cNvPr>
          <p:cNvSpPr/>
          <p:nvPr/>
        </p:nvSpPr>
        <p:spPr>
          <a:xfrm>
            <a:off x="8299924" y="1833307"/>
            <a:ext cx="404813" cy="740245"/>
          </a:xfrm>
          <a:prstGeom prst="downArrow">
            <a:avLst/>
          </a:prstGeom>
          <a:solidFill>
            <a:schemeClr val="accent5">
              <a:lumMod val="60000"/>
              <a:lumOff val="4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a:solidFill>
                <a:schemeClr val="accent5">
                  <a:lumMod val="40000"/>
                  <a:lumOff val="60000"/>
                </a:schemeClr>
              </a:solidFill>
              <a:latin typeface="UD デジタル 教科書体 NP-B" panose="02020700000000000000" pitchFamily="18" charset="-128"/>
              <a:ea typeface="UD デジタル 教科書体 NP-B" panose="02020700000000000000" pitchFamily="18" charset="-128"/>
            </a:endParaRPr>
          </a:p>
        </p:txBody>
      </p:sp>
      <p:sp>
        <p:nvSpPr>
          <p:cNvPr id="129" name="テキスト ボックス 128">
            <a:extLst>
              <a:ext uri="{FF2B5EF4-FFF2-40B4-BE49-F238E27FC236}">
                <a16:creationId xmlns:a16="http://schemas.microsoft.com/office/drawing/2014/main" id="{7313FE08-3EA1-55F2-7AED-14D090973B41}"/>
              </a:ext>
            </a:extLst>
          </p:cNvPr>
          <p:cNvSpPr txBox="1"/>
          <p:nvPr/>
        </p:nvSpPr>
        <p:spPr>
          <a:xfrm>
            <a:off x="8716583" y="1935811"/>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落下</a:t>
            </a:r>
          </a:p>
        </p:txBody>
      </p:sp>
      <mc:AlternateContent xmlns:mc="http://schemas.openxmlformats.org/markup-compatibility/2006" xmlns:p14="http://schemas.microsoft.com/office/powerpoint/2010/main">
        <mc:Choice Requires="p14">
          <p:contentPart p14:bwMode="auto" r:id="rId15">
            <p14:nvContentPartPr>
              <p14:cNvPr id="135" name="インク 134">
                <a:extLst>
                  <a:ext uri="{FF2B5EF4-FFF2-40B4-BE49-F238E27FC236}">
                    <a16:creationId xmlns:a16="http://schemas.microsoft.com/office/drawing/2014/main" id="{F2761190-6C31-59A9-0D73-9AD33D60115F}"/>
                  </a:ext>
                </a:extLst>
              </p14:cNvPr>
              <p14:cNvContentPartPr/>
              <p14:nvPr/>
            </p14:nvContentPartPr>
            <p14:xfrm>
              <a:off x="6973599" y="3320604"/>
              <a:ext cx="287" cy="287"/>
            </p14:xfrm>
          </p:contentPart>
        </mc:Choice>
        <mc:Fallback xmlns="">
          <p:pic>
            <p:nvPicPr>
              <p:cNvPr id="135" name="インク 134">
                <a:extLst>
                  <a:ext uri="{FF2B5EF4-FFF2-40B4-BE49-F238E27FC236}">
                    <a16:creationId xmlns:a16="http://schemas.microsoft.com/office/drawing/2014/main" id="{F2761190-6C31-59A9-0D73-9AD33D60115F}"/>
                  </a:ext>
                </a:extLst>
              </p:cNvPr>
              <p:cNvPicPr/>
              <p:nvPr/>
            </p:nvPicPr>
            <p:blipFill>
              <a:blip r:embed="rId14"/>
              <a:stretch>
                <a:fillRect/>
              </a:stretch>
            </p:blipFill>
            <p:spPr>
              <a:xfrm>
                <a:off x="6968720" y="3315725"/>
                <a:ext cx="10045" cy="10045"/>
              </a:xfrm>
              <a:prstGeom prst="rect">
                <a:avLst/>
              </a:prstGeom>
            </p:spPr>
          </p:pic>
        </mc:Fallback>
      </mc:AlternateContent>
      <p:grpSp>
        <p:nvGrpSpPr>
          <p:cNvPr id="2" name="グループ化 1">
            <a:extLst>
              <a:ext uri="{FF2B5EF4-FFF2-40B4-BE49-F238E27FC236}">
                <a16:creationId xmlns:a16="http://schemas.microsoft.com/office/drawing/2014/main" id="{957947AD-83AC-DA4D-5A18-79F5B8C005DA}"/>
              </a:ext>
            </a:extLst>
          </p:cNvPr>
          <p:cNvGrpSpPr>
            <a:grpSpLocks noChangeAspect="1"/>
          </p:cNvGrpSpPr>
          <p:nvPr/>
        </p:nvGrpSpPr>
        <p:grpSpPr>
          <a:xfrm>
            <a:off x="1097468" y="2188458"/>
            <a:ext cx="653658" cy="432000"/>
            <a:chOff x="8105215" y="3256456"/>
            <a:chExt cx="1756055" cy="1160567"/>
          </a:xfrm>
        </p:grpSpPr>
        <p:sp>
          <p:nvSpPr>
            <p:cNvPr id="4" name="直方体 3">
              <a:extLst>
                <a:ext uri="{FF2B5EF4-FFF2-40B4-BE49-F238E27FC236}">
                  <a16:creationId xmlns:a16="http://schemas.microsoft.com/office/drawing/2014/main" id="{FDC74A66-93B3-FE8E-6B8F-57F90C7192AE}"/>
                </a:ext>
              </a:extLst>
            </p:cNvPr>
            <p:cNvSpPr/>
            <p:nvPr/>
          </p:nvSpPr>
          <p:spPr>
            <a:xfrm>
              <a:off x="8152502" y="3256458"/>
              <a:ext cx="1657307" cy="1160565"/>
            </a:xfrm>
            <a:prstGeom prst="cube">
              <a:avLst>
                <a:gd name="adj" fmla="val 3135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6" name="平行四辺形 5">
              <a:extLst>
                <a:ext uri="{FF2B5EF4-FFF2-40B4-BE49-F238E27FC236}">
                  <a16:creationId xmlns:a16="http://schemas.microsoft.com/office/drawing/2014/main" id="{1FC87AD1-B5C6-1F82-2376-36EDAF8D061A}"/>
                </a:ext>
              </a:extLst>
            </p:cNvPr>
            <p:cNvSpPr/>
            <p:nvPr/>
          </p:nvSpPr>
          <p:spPr>
            <a:xfrm>
              <a:off x="8337449" y="3390059"/>
              <a:ext cx="1260000" cy="57096"/>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7" name="平行四辺形 6">
              <a:extLst>
                <a:ext uri="{FF2B5EF4-FFF2-40B4-BE49-F238E27FC236}">
                  <a16:creationId xmlns:a16="http://schemas.microsoft.com/office/drawing/2014/main" id="{D671EB03-B41C-A197-4088-34EEEA0D9C9F}"/>
                </a:ext>
              </a:extLst>
            </p:cNvPr>
            <p:cNvSpPr/>
            <p:nvPr/>
          </p:nvSpPr>
          <p:spPr>
            <a:xfrm rot="8141097" flipV="1">
              <a:off x="9291682" y="3404715"/>
              <a:ext cx="569588" cy="62080"/>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9" name="平行四辺形 8">
              <a:extLst>
                <a:ext uri="{FF2B5EF4-FFF2-40B4-BE49-F238E27FC236}">
                  <a16:creationId xmlns:a16="http://schemas.microsoft.com/office/drawing/2014/main" id="{AB30B2EE-E3C9-D529-8DE5-80C22D6EF525}"/>
                </a:ext>
              </a:extLst>
            </p:cNvPr>
            <p:cNvSpPr/>
            <p:nvPr/>
          </p:nvSpPr>
          <p:spPr>
            <a:xfrm rot="8141097" flipV="1">
              <a:off x="8105215" y="3404716"/>
              <a:ext cx="569588" cy="62080"/>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10" name="平行四辺形 9">
              <a:extLst>
                <a:ext uri="{FF2B5EF4-FFF2-40B4-BE49-F238E27FC236}">
                  <a16:creationId xmlns:a16="http://schemas.microsoft.com/office/drawing/2014/main" id="{FF5E5731-5AEA-DA05-5B9A-8F4A44E42053}"/>
                </a:ext>
              </a:extLst>
            </p:cNvPr>
            <p:cNvSpPr/>
            <p:nvPr/>
          </p:nvSpPr>
          <p:spPr>
            <a:xfrm rot="5400000" flipH="1">
              <a:off x="9405922" y="3302779"/>
              <a:ext cx="442335" cy="349689"/>
            </a:xfrm>
            <a:prstGeom prst="parallelogram">
              <a:avLst>
                <a:gd name="adj" fmla="val 10182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12" name="平行四辺形 11">
              <a:extLst>
                <a:ext uri="{FF2B5EF4-FFF2-40B4-BE49-F238E27FC236}">
                  <a16:creationId xmlns:a16="http://schemas.microsoft.com/office/drawing/2014/main" id="{B928E2C7-9036-C1C9-50BC-7D7CA2348513}"/>
                </a:ext>
              </a:extLst>
            </p:cNvPr>
            <p:cNvSpPr/>
            <p:nvPr/>
          </p:nvSpPr>
          <p:spPr>
            <a:xfrm>
              <a:off x="8412537" y="3390815"/>
              <a:ext cx="282980" cy="56340"/>
            </a:xfrm>
            <a:prstGeom prst="parallelogram">
              <a:avLst>
                <a:gd name="adj" fmla="val 10324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grpSp>
      <p:grpSp>
        <p:nvGrpSpPr>
          <p:cNvPr id="18" name="グループ化 17">
            <a:extLst>
              <a:ext uri="{FF2B5EF4-FFF2-40B4-BE49-F238E27FC236}">
                <a16:creationId xmlns:a16="http://schemas.microsoft.com/office/drawing/2014/main" id="{A3883F65-2A30-1675-E7A1-70D382121965}"/>
              </a:ext>
            </a:extLst>
          </p:cNvPr>
          <p:cNvGrpSpPr/>
          <p:nvPr/>
        </p:nvGrpSpPr>
        <p:grpSpPr>
          <a:xfrm>
            <a:off x="837125" y="1642080"/>
            <a:ext cx="521320" cy="377806"/>
            <a:chOff x="1061587" y="1673854"/>
            <a:chExt cx="521320" cy="377806"/>
          </a:xfrm>
        </p:grpSpPr>
        <p:sp>
          <p:nvSpPr>
            <p:cNvPr id="19" name="テキスト ボックス 18">
              <a:extLst>
                <a:ext uri="{FF2B5EF4-FFF2-40B4-BE49-F238E27FC236}">
                  <a16:creationId xmlns:a16="http://schemas.microsoft.com/office/drawing/2014/main" id="{886B9270-37AB-A55B-A001-2327CC55AF02}"/>
                </a:ext>
              </a:extLst>
            </p:cNvPr>
            <p:cNvSpPr txBox="1"/>
            <p:nvPr/>
          </p:nvSpPr>
          <p:spPr>
            <a:xfrm>
              <a:off x="1061587" y="1757653"/>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21" name="テキスト ボックス 20">
              <a:extLst>
                <a:ext uri="{FF2B5EF4-FFF2-40B4-BE49-F238E27FC236}">
                  <a16:creationId xmlns:a16="http://schemas.microsoft.com/office/drawing/2014/main" id="{278AAC9B-6166-8B28-284E-72E389B5E66D}"/>
                </a:ext>
              </a:extLst>
            </p:cNvPr>
            <p:cNvSpPr txBox="1"/>
            <p:nvPr/>
          </p:nvSpPr>
          <p:spPr>
            <a:xfrm>
              <a:off x="1068395" y="1694037"/>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cxnSp>
          <p:nvCxnSpPr>
            <p:cNvPr id="24" name="直線コネクタ 23">
              <a:extLst>
                <a:ext uri="{FF2B5EF4-FFF2-40B4-BE49-F238E27FC236}">
                  <a16:creationId xmlns:a16="http://schemas.microsoft.com/office/drawing/2014/main" id="{2C1FE0EA-D1CF-9EC3-3B23-8C5669850198}"/>
                </a:ext>
              </a:extLst>
            </p:cNvPr>
            <p:cNvCxnSpPr>
              <a:cxnSpLocks/>
            </p:cNvCxnSpPr>
            <p:nvPr/>
          </p:nvCxnSpPr>
          <p:spPr>
            <a:xfrm>
              <a:off x="1499212" y="1673854"/>
              <a:ext cx="0" cy="17149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5" name="グループ化 24">
            <a:extLst>
              <a:ext uri="{FF2B5EF4-FFF2-40B4-BE49-F238E27FC236}">
                <a16:creationId xmlns:a16="http://schemas.microsoft.com/office/drawing/2014/main" id="{96776AB8-9CAB-959D-44EB-854E2A117550}"/>
              </a:ext>
            </a:extLst>
          </p:cNvPr>
          <p:cNvGrpSpPr/>
          <p:nvPr/>
        </p:nvGrpSpPr>
        <p:grpSpPr>
          <a:xfrm>
            <a:off x="1027125" y="1640240"/>
            <a:ext cx="521320" cy="380981"/>
            <a:chOff x="1061587" y="1670679"/>
            <a:chExt cx="521320" cy="380981"/>
          </a:xfrm>
        </p:grpSpPr>
        <p:sp>
          <p:nvSpPr>
            <p:cNvPr id="26" name="テキスト ボックス 25">
              <a:extLst>
                <a:ext uri="{FF2B5EF4-FFF2-40B4-BE49-F238E27FC236}">
                  <a16:creationId xmlns:a16="http://schemas.microsoft.com/office/drawing/2014/main" id="{D80F2328-0C9B-D514-D300-A03F9C2FB507}"/>
                </a:ext>
              </a:extLst>
            </p:cNvPr>
            <p:cNvSpPr txBox="1"/>
            <p:nvPr/>
          </p:nvSpPr>
          <p:spPr>
            <a:xfrm>
              <a:off x="1061587" y="1757653"/>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27" name="テキスト ボックス 26">
              <a:extLst>
                <a:ext uri="{FF2B5EF4-FFF2-40B4-BE49-F238E27FC236}">
                  <a16:creationId xmlns:a16="http://schemas.microsoft.com/office/drawing/2014/main" id="{1549D206-E18F-25DB-F2DC-F81AADFDC27E}"/>
                </a:ext>
              </a:extLst>
            </p:cNvPr>
            <p:cNvSpPr txBox="1"/>
            <p:nvPr/>
          </p:nvSpPr>
          <p:spPr>
            <a:xfrm>
              <a:off x="1068395" y="1694037"/>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cxnSp>
          <p:nvCxnSpPr>
            <p:cNvPr id="29" name="直線コネクタ 28">
              <a:extLst>
                <a:ext uri="{FF2B5EF4-FFF2-40B4-BE49-F238E27FC236}">
                  <a16:creationId xmlns:a16="http://schemas.microsoft.com/office/drawing/2014/main" id="{74C4182D-FBF2-EE26-C340-BB9041792E27}"/>
                </a:ext>
              </a:extLst>
            </p:cNvPr>
            <p:cNvCxnSpPr>
              <a:cxnSpLocks/>
            </p:cNvCxnSpPr>
            <p:nvPr/>
          </p:nvCxnSpPr>
          <p:spPr>
            <a:xfrm>
              <a:off x="1496037" y="1670679"/>
              <a:ext cx="0" cy="1714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フリーフォーム: 図形 31">
            <a:extLst>
              <a:ext uri="{FF2B5EF4-FFF2-40B4-BE49-F238E27FC236}">
                <a16:creationId xmlns:a16="http://schemas.microsoft.com/office/drawing/2014/main" id="{F42322DF-B2AE-6B14-4E95-7944DF39C0BD}"/>
              </a:ext>
            </a:extLst>
          </p:cNvPr>
          <p:cNvSpPr/>
          <p:nvPr/>
        </p:nvSpPr>
        <p:spPr>
          <a:xfrm>
            <a:off x="1268324" y="1899018"/>
            <a:ext cx="69379" cy="341313"/>
          </a:xfrm>
          <a:custGeom>
            <a:avLst/>
            <a:gdLst>
              <a:gd name="connsiteX0" fmla="*/ 0 w 89899"/>
              <a:gd name="connsiteY0" fmla="*/ 0 h 341313"/>
              <a:gd name="connsiteX1" fmla="*/ 63500 w 89899"/>
              <a:gd name="connsiteY1" fmla="*/ 130175 h 341313"/>
              <a:gd name="connsiteX2" fmla="*/ 87313 w 89899"/>
              <a:gd name="connsiteY2" fmla="*/ 211138 h 341313"/>
              <a:gd name="connsiteX3" fmla="*/ 6350 w 89899"/>
              <a:gd name="connsiteY3" fmla="*/ 341313 h 341313"/>
            </a:gdLst>
            <a:ahLst/>
            <a:cxnLst>
              <a:cxn ang="0">
                <a:pos x="connsiteX0" y="connsiteY0"/>
              </a:cxn>
              <a:cxn ang="0">
                <a:pos x="connsiteX1" y="connsiteY1"/>
              </a:cxn>
              <a:cxn ang="0">
                <a:pos x="connsiteX2" y="connsiteY2"/>
              </a:cxn>
              <a:cxn ang="0">
                <a:pos x="connsiteX3" y="connsiteY3"/>
              </a:cxn>
            </a:cxnLst>
            <a:rect l="l" t="t" r="r" b="b"/>
            <a:pathLst>
              <a:path w="89899" h="341313">
                <a:moveTo>
                  <a:pt x="0" y="0"/>
                </a:moveTo>
                <a:cubicBezTo>
                  <a:pt x="24474" y="47492"/>
                  <a:pt x="48948" y="94985"/>
                  <a:pt x="63500" y="130175"/>
                </a:cubicBezTo>
                <a:cubicBezTo>
                  <a:pt x="78052" y="165365"/>
                  <a:pt x="96838" y="175948"/>
                  <a:pt x="87313" y="211138"/>
                </a:cubicBezTo>
                <a:cubicBezTo>
                  <a:pt x="77788" y="246328"/>
                  <a:pt x="42069" y="293820"/>
                  <a:pt x="6350" y="341313"/>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B40B8305-E82E-7384-4FC5-FF67D8DB95FE}"/>
              </a:ext>
            </a:extLst>
          </p:cNvPr>
          <p:cNvSpPr/>
          <p:nvPr/>
        </p:nvSpPr>
        <p:spPr>
          <a:xfrm>
            <a:off x="1411288" y="1901825"/>
            <a:ext cx="127135" cy="354013"/>
          </a:xfrm>
          <a:custGeom>
            <a:avLst/>
            <a:gdLst>
              <a:gd name="connsiteX0" fmla="*/ 42862 w 127135"/>
              <a:gd name="connsiteY0" fmla="*/ 0 h 354013"/>
              <a:gd name="connsiteX1" fmla="*/ 85725 w 127135"/>
              <a:gd name="connsiteY1" fmla="*/ 112713 h 354013"/>
              <a:gd name="connsiteX2" fmla="*/ 127000 w 127135"/>
              <a:gd name="connsiteY2" fmla="*/ 193675 h 354013"/>
              <a:gd name="connsiteX3" fmla="*/ 71437 w 127135"/>
              <a:gd name="connsiteY3" fmla="*/ 285750 h 354013"/>
              <a:gd name="connsiteX4" fmla="*/ 0 w 127135"/>
              <a:gd name="connsiteY4" fmla="*/ 354013 h 35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35" h="354013">
                <a:moveTo>
                  <a:pt x="42862" y="0"/>
                </a:moveTo>
                <a:cubicBezTo>
                  <a:pt x="57282" y="40217"/>
                  <a:pt x="71702" y="80434"/>
                  <a:pt x="85725" y="112713"/>
                </a:cubicBezTo>
                <a:cubicBezTo>
                  <a:pt x="99748" y="144992"/>
                  <a:pt x="129381" y="164836"/>
                  <a:pt x="127000" y="193675"/>
                </a:cubicBezTo>
                <a:cubicBezTo>
                  <a:pt x="124619" y="222515"/>
                  <a:pt x="92604" y="259027"/>
                  <a:pt x="71437" y="285750"/>
                </a:cubicBezTo>
                <a:cubicBezTo>
                  <a:pt x="50270" y="312473"/>
                  <a:pt x="25135" y="333243"/>
                  <a:pt x="0" y="354013"/>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9463946A-5783-F7DF-D268-DEFA8CD0D36C}"/>
              </a:ext>
            </a:extLst>
          </p:cNvPr>
          <p:cNvGrpSpPr>
            <a:grpSpLocks noChangeAspect="1"/>
          </p:cNvGrpSpPr>
          <p:nvPr/>
        </p:nvGrpSpPr>
        <p:grpSpPr>
          <a:xfrm>
            <a:off x="4327511" y="2922344"/>
            <a:ext cx="653658" cy="432000"/>
            <a:chOff x="8105215" y="3256456"/>
            <a:chExt cx="1756055" cy="1160567"/>
          </a:xfrm>
        </p:grpSpPr>
        <p:sp>
          <p:nvSpPr>
            <p:cNvPr id="35" name="直方体 34">
              <a:extLst>
                <a:ext uri="{FF2B5EF4-FFF2-40B4-BE49-F238E27FC236}">
                  <a16:creationId xmlns:a16="http://schemas.microsoft.com/office/drawing/2014/main" id="{9661349E-1554-F245-6702-DFAF7BDDB988}"/>
                </a:ext>
              </a:extLst>
            </p:cNvPr>
            <p:cNvSpPr/>
            <p:nvPr/>
          </p:nvSpPr>
          <p:spPr>
            <a:xfrm>
              <a:off x="8152502" y="3256458"/>
              <a:ext cx="1657307" cy="1160565"/>
            </a:xfrm>
            <a:prstGeom prst="cube">
              <a:avLst>
                <a:gd name="adj" fmla="val 3135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36" name="平行四辺形 35">
              <a:extLst>
                <a:ext uri="{FF2B5EF4-FFF2-40B4-BE49-F238E27FC236}">
                  <a16:creationId xmlns:a16="http://schemas.microsoft.com/office/drawing/2014/main" id="{02037658-023D-6974-FFD2-BB7D970C202F}"/>
                </a:ext>
              </a:extLst>
            </p:cNvPr>
            <p:cNvSpPr/>
            <p:nvPr/>
          </p:nvSpPr>
          <p:spPr>
            <a:xfrm>
              <a:off x="8337449" y="3390059"/>
              <a:ext cx="1260000" cy="57096"/>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37" name="平行四辺形 36">
              <a:extLst>
                <a:ext uri="{FF2B5EF4-FFF2-40B4-BE49-F238E27FC236}">
                  <a16:creationId xmlns:a16="http://schemas.microsoft.com/office/drawing/2014/main" id="{C6182FA2-5BA3-062E-8BF6-4E8D95A95561}"/>
                </a:ext>
              </a:extLst>
            </p:cNvPr>
            <p:cNvSpPr/>
            <p:nvPr/>
          </p:nvSpPr>
          <p:spPr>
            <a:xfrm rot="8141097" flipV="1">
              <a:off x="9291682" y="3404715"/>
              <a:ext cx="569588" cy="62080"/>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38" name="平行四辺形 37">
              <a:extLst>
                <a:ext uri="{FF2B5EF4-FFF2-40B4-BE49-F238E27FC236}">
                  <a16:creationId xmlns:a16="http://schemas.microsoft.com/office/drawing/2014/main" id="{DEBA8D50-7D7F-D9B0-4DC2-62FA11FFE6CA}"/>
                </a:ext>
              </a:extLst>
            </p:cNvPr>
            <p:cNvSpPr/>
            <p:nvPr/>
          </p:nvSpPr>
          <p:spPr>
            <a:xfrm rot="8141097" flipV="1">
              <a:off x="8105215" y="3404716"/>
              <a:ext cx="569588" cy="62080"/>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39" name="平行四辺形 38">
              <a:extLst>
                <a:ext uri="{FF2B5EF4-FFF2-40B4-BE49-F238E27FC236}">
                  <a16:creationId xmlns:a16="http://schemas.microsoft.com/office/drawing/2014/main" id="{F91088B2-CFBA-A234-8DE6-F1E343A12DD4}"/>
                </a:ext>
              </a:extLst>
            </p:cNvPr>
            <p:cNvSpPr/>
            <p:nvPr/>
          </p:nvSpPr>
          <p:spPr>
            <a:xfrm rot="5400000" flipH="1">
              <a:off x="9405922" y="3302779"/>
              <a:ext cx="442335" cy="349689"/>
            </a:xfrm>
            <a:prstGeom prst="parallelogram">
              <a:avLst>
                <a:gd name="adj" fmla="val 10182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42" name="平行四辺形 41">
              <a:extLst>
                <a:ext uri="{FF2B5EF4-FFF2-40B4-BE49-F238E27FC236}">
                  <a16:creationId xmlns:a16="http://schemas.microsoft.com/office/drawing/2014/main" id="{711BC427-A3B1-73F6-35E9-9693CC6F01CE}"/>
                </a:ext>
              </a:extLst>
            </p:cNvPr>
            <p:cNvSpPr/>
            <p:nvPr/>
          </p:nvSpPr>
          <p:spPr>
            <a:xfrm>
              <a:off x="8412537" y="3390815"/>
              <a:ext cx="282980" cy="56340"/>
            </a:xfrm>
            <a:prstGeom prst="parallelogram">
              <a:avLst>
                <a:gd name="adj" fmla="val 10324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grpSp>
      <p:grpSp>
        <p:nvGrpSpPr>
          <p:cNvPr id="44" name="グループ化 43">
            <a:extLst>
              <a:ext uri="{FF2B5EF4-FFF2-40B4-BE49-F238E27FC236}">
                <a16:creationId xmlns:a16="http://schemas.microsoft.com/office/drawing/2014/main" id="{027EA81D-191E-E15D-E9E6-2CBE8A64A13B}"/>
              </a:ext>
            </a:extLst>
          </p:cNvPr>
          <p:cNvGrpSpPr/>
          <p:nvPr/>
        </p:nvGrpSpPr>
        <p:grpSpPr>
          <a:xfrm>
            <a:off x="4067168" y="1643599"/>
            <a:ext cx="521320" cy="377806"/>
            <a:chOff x="1061587" y="1673854"/>
            <a:chExt cx="521320" cy="377806"/>
          </a:xfrm>
        </p:grpSpPr>
        <p:sp>
          <p:nvSpPr>
            <p:cNvPr id="48" name="テキスト ボックス 47">
              <a:extLst>
                <a:ext uri="{FF2B5EF4-FFF2-40B4-BE49-F238E27FC236}">
                  <a16:creationId xmlns:a16="http://schemas.microsoft.com/office/drawing/2014/main" id="{46BC5C3C-59A3-AE1B-1FC7-05B2A19054AF}"/>
                </a:ext>
              </a:extLst>
            </p:cNvPr>
            <p:cNvSpPr txBox="1"/>
            <p:nvPr/>
          </p:nvSpPr>
          <p:spPr>
            <a:xfrm>
              <a:off x="1061587" y="1757653"/>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50" name="テキスト ボックス 49">
              <a:extLst>
                <a:ext uri="{FF2B5EF4-FFF2-40B4-BE49-F238E27FC236}">
                  <a16:creationId xmlns:a16="http://schemas.microsoft.com/office/drawing/2014/main" id="{81CF7ACA-EAE7-4E26-148F-C1087E6B481B}"/>
                </a:ext>
              </a:extLst>
            </p:cNvPr>
            <p:cNvSpPr txBox="1"/>
            <p:nvPr/>
          </p:nvSpPr>
          <p:spPr>
            <a:xfrm>
              <a:off x="1068395" y="1694037"/>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cxnSp>
          <p:nvCxnSpPr>
            <p:cNvPr id="51" name="直線コネクタ 50">
              <a:extLst>
                <a:ext uri="{FF2B5EF4-FFF2-40B4-BE49-F238E27FC236}">
                  <a16:creationId xmlns:a16="http://schemas.microsoft.com/office/drawing/2014/main" id="{ECD35A5B-ADA8-A4B7-CAA8-9FB419B8AC72}"/>
                </a:ext>
              </a:extLst>
            </p:cNvPr>
            <p:cNvCxnSpPr>
              <a:cxnSpLocks/>
            </p:cNvCxnSpPr>
            <p:nvPr/>
          </p:nvCxnSpPr>
          <p:spPr>
            <a:xfrm>
              <a:off x="1499212" y="1673854"/>
              <a:ext cx="0" cy="17149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2" name="グループ化 51">
            <a:extLst>
              <a:ext uri="{FF2B5EF4-FFF2-40B4-BE49-F238E27FC236}">
                <a16:creationId xmlns:a16="http://schemas.microsoft.com/office/drawing/2014/main" id="{3A94F9C0-FA7B-17F5-3011-0A912A024A39}"/>
              </a:ext>
            </a:extLst>
          </p:cNvPr>
          <p:cNvGrpSpPr/>
          <p:nvPr/>
        </p:nvGrpSpPr>
        <p:grpSpPr>
          <a:xfrm>
            <a:off x="4257168" y="1641759"/>
            <a:ext cx="521320" cy="380981"/>
            <a:chOff x="1061587" y="1670679"/>
            <a:chExt cx="521320" cy="380981"/>
          </a:xfrm>
        </p:grpSpPr>
        <p:sp>
          <p:nvSpPr>
            <p:cNvPr id="54" name="テキスト ボックス 53">
              <a:extLst>
                <a:ext uri="{FF2B5EF4-FFF2-40B4-BE49-F238E27FC236}">
                  <a16:creationId xmlns:a16="http://schemas.microsoft.com/office/drawing/2014/main" id="{E0F51CD9-A11A-E0F2-EF05-861502C4B3C3}"/>
                </a:ext>
              </a:extLst>
            </p:cNvPr>
            <p:cNvSpPr txBox="1"/>
            <p:nvPr/>
          </p:nvSpPr>
          <p:spPr>
            <a:xfrm>
              <a:off x="1061587" y="1757653"/>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57" name="テキスト ボックス 56">
              <a:extLst>
                <a:ext uri="{FF2B5EF4-FFF2-40B4-BE49-F238E27FC236}">
                  <a16:creationId xmlns:a16="http://schemas.microsoft.com/office/drawing/2014/main" id="{332E8CDF-E357-C5FB-9F1A-086D7F4546E9}"/>
                </a:ext>
              </a:extLst>
            </p:cNvPr>
            <p:cNvSpPr txBox="1"/>
            <p:nvPr/>
          </p:nvSpPr>
          <p:spPr>
            <a:xfrm>
              <a:off x="1068395" y="1694037"/>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cxnSp>
          <p:nvCxnSpPr>
            <p:cNvPr id="58" name="直線コネクタ 57">
              <a:extLst>
                <a:ext uri="{FF2B5EF4-FFF2-40B4-BE49-F238E27FC236}">
                  <a16:creationId xmlns:a16="http://schemas.microsoft.com/office/drawing/2014/main" id="{F6F056EB-FCD5-B6E2-D631-4ED9CC831BE4}"/>
                </a:ext>
              </a:extLst>
            </p:cNvPr>
            <p:cNvCxnSpPr>
              <a:cxnSpLocks/>
            </p:cNvCxnSpPr>
            <p:nvPr/>
          </p:nvCxnSpPr>
          <p:spPr>
            <a:xfrm>
              <a:off x="1496037" y="1670679"/>
              <a:ext cx="0" cy="1714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フリーフォーム: 図形 60">
            <a:extLst>
              <a:ext uri="{FF2B5EF4-FFF2-40B4-BE49-F238E27FC236}">
                <a16:creationId xmlns:a16="http://schemas.microsoft.com/office/drawing/2014/main" id="{7BAEA047-6E45-6DBC-B23B-29EB4BA39BCB}"/>
              </a:ext>
            </a:extLst>
          </p:cNvPr>
          <p:cNvSpPr/>
          <p:nvPr/>
        </p:nvSpPr>
        <p:spPr>
          <a:xfrm>
            <a:off x="4641331" y="1903344"/>
            <a:ext cx="153120" cy="1079958"/>
          </a:xfrm>
          <a:custGeom>
            <a:avLst/>
            <a:gdLst>
              <a:gd name="connsiteX0" fmla="*/ 42862 w 127135"/>
              <a:gd name="connsiteY0" fmla="*/ 0 h 354013"/>
              <a:gd name="connsiteX1" fmla="*/ 85725 w 127135"/>
              <a:gd name="connsiteY1" fmla="*/ 112713 h 354013"/>
              <a:gd name="connsiteX2" fmla="*/ 127000 w 127135"/>
              <a:gd name="connsiteY2" fmla="*/ 193675 h 354013"/>
              <a:gd name="connsiteX3" fmla="*/ 71437 w 127135"/>
              <a:gd name="connsiteY3" fmla="*/ 285750 h 354013"/>
              <a:gd name="connsiteX4" fmla="*/ 0 w 127135"/>
              <a:gd name="connsiteY4" fmla="*/ 354013 h 35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35" h="354013">
                <a:moveTo>
                  <a:pt x="42862" y="0"/>
                </a:moveTo>
                <a:cubicBezTo>
                  <a:pt x="57282" y="40217"/>
                  <a:pt x="71702" y="80434"/>
                  <a:pt x="85725" y="112713"/>
                </a:cubicBezTo>
                <a:cubicBezTo>
                  <a:pt x="99748" y="144992"/>
                  <a:pt x="129381" y="164836"/>
                  <a:pt x="127000" y="193675"/>
                </a:cubicBezTo>
                <a:cubicBezTo>
                  <a:pt x="124619" y="222515"/>
                  <a:pt x="92604" y="259027"/>
                  <a:pt x="71437" y="285750"/>
                </a:cubicBezTo>
                <a:cubicBezTo>
                  <a:pt x="50270" y="312473"/>
                  <a:pt x="25135" y="333243"/>
                  <a:pt x="0" y="354013"/>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32A61955-B11F-7898-EC95-C8071CA54CF0}"/>
              </a:ext>
            </a:extLst>
          </p:cNvPr>
          <p:cNvCxnSpPr>
            <a:cxnSpLocks/>
          </p:cNvCxnSpPr>
          <p:nvPr/>
        </p:nvCxnSpPr>
        <p:spPr>
          <a:xfrm flipH="1">
            <a:off x="4494573" y="1903302"/>
            <a:ext cx="0" cy="10800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1" name="グループ化 70">
            <a:extLst>
              <a:ext uri="{FF2B5EF4-FFF2-40B4-BE49-F238E27FC236}">
                <a16:creationId xmlns:a16="http://schemas.microsoft.com/office/drawing/2014/main" id="{486DE169-077F-36F5-E808-A03CDC228FF9}"/>
              </a:ext>
            </a:extLst>
          </p:cNvPr>
          <p:cNvGrpSpPr>
            <a:grpSpLocks noChangeAspect="1"/>
          </p:cNvGrpSpPr>
          <p:nvPr/>
        </p:nvGrpSpPr>
        <p:grpSpPr>
          <a:xfrm>
            <a:off x="7546727" y="3063314"/>
            <a:ext cx="653658" cy="432000"/>
            <a:chOff x="8105215" y="3256456"/>
            <a:chExt cx="1756055" cy="1160567"/>
          </a:xfrm>
        </p:grpSpPr>
        <p:sp>
          <p:nvSpPr>
            <p:cNvPr id="72" name="直方体 71">
              <a:extLst>
                <a:ext uri="{FF2B5EF4-FFF2-40B4-BE49-F238E27FC236}">
                  <a16:creationId xmlns:a16="http://schemas.microsoft.com/office/drawing/2014/main" id="{46224564-41BC-19BD-0C56-E197E899D47F}"/>
                </a:ext>
              </a:extLst>
            </p:cNvPr>
            <p:cNvSpPr/>
            <p:nvPr/>
          </p:nvSpPr>
          <p:spPr>
            <a:xfrm>
              <a:off x="8152502" y="3256458"/>
              <a:ext cx="1657307" cy="1160565"/>
            </a:xfrm>
            <a:prstGeom prst="cube">
              <a:avLst>
                <a:gd name="adj" fmla="val 3135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74" name="平行四辺形 73">
              <a:extLst>
                <a:ext uri="{FF2B5EF4-FFF2-40B4-BE49-F238E27FC236}">
                  <a16:creationId xmlns:a16="http://schemas.microsoft.com/office/drawing/2014/main" id="{6DC65865-40CD-4550-A450-D71A1D005009}"/>
                </a:ext>
              </a:extLst>
            </p:cNvPr>
            <p:cNvSpPr/>
            <p:nvPr/>
          </p:nvSpPr>
          <p:spPr>
            <a:xfrm>
              <a:off x="8337449" y="3390059"/>
              <a:ext cx="1260000" cy="57096"/>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75" name="平行四辺形 74">
              <a:extLst>
                <a:ext uri="{FF2B5EF4-FFF2-40B4-BE49-F238E27FC236}">
                  <a16:creationId xmlns:a16="http://schemas.microsoft.com/office/drawing/2014/main" id="{63799EE5-5C89-343B-E200-5A377DE451A1}"/>
                </a:ext>
              </a:extLst>
            </p:cNvPr>
            <p:cNvSpPr/>
            <p:nvPr/>
          </p:nvSpPr>
          <p:spPr>
            <a:xfrm rot="8141097" flipV="1">
              <a:off x="9291682" y="3404715"/>
              <a:ext cx="569588" cy="62080"/>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77" name="平行四辺形 76">
              <a:extLst>
                <a:ext uri="{FF2B5EF4-FFF2-40B4-BE49-F238E27FC236}">
                  <a16:creationId xmlns:a16="http://schemas.microsoft.com/office/drawing/2014/main" id="{457F3032-D7BF-288E-41AE-C562FADE2465}"/>
                </a:ext>
              </a:extLst>
            </p:cNvPr>
            <p:cNvSpPr/>
            <p:nvPr/>
          </p:nvSpPr>
          <p:spPr>
            <a:xfrm rot="8141097" flipV="1">
              <a:off x="8105215" y="3404716"/>
              <a:ext cx="569588" cy="62080"/>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78" name="平行四辺形 77">
              <a:extLst>
                <a:ext uri="{FF2B5EF4-FFF2-40B4-BE49-F238E27FC236}">
                  <a16:creationId xmlns:a16="http://schemas.microsoft.com/office/drawing/2014/main" id="{741809D2-B423-BB80-E802-59B289DB7962}"/>
                </a:ext>
              </a:extLst>
            </p:cNvPr>
            <p:cNvSpPr/>
            <p:nvPr/>
          </p:nvSpPr>
          <p:spPr>
            <a:xfrm rot="5400000" flipH="1">
              <a:off x="9405922" y="3302779"/>
              <a:ext cx="442335" cy="349689"/>
            </a:xfrm>
            <a:prstGeom prst="parallelogram">
              <a:avLst>
                <a:gd name="adj" fmla="val 10182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80" name="平行四辺形 79">
              <a:extLst>
                <a:ext uri="{FF2B5EF4-FFF2-40B4-BE49-F238E27FC236}">
                  <a16:creationId xmlns:a16="http://schemas.microsoft.com/office/drawing/2014/main" id="{5C9B509F-D9C9-6549-A949-D7D206ACD029}"/>
                </a:ext>
              </a:extLst>
            </p:cNvPr>
            <p:cNvSpPr/>
            <p:nvPr/>
          </p:nvSpPr>
          <p:spPr>
            <a:xfrm>
              <a:off x="8412537" y="3390815"/>
              <a:ext cx="282980" cy="56340"/>
            </a:xfrm>
            <a:prstGeom prst="parallelogram">
              <a:avLst>
                <a:gd name="adj" fmla="val 10324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grpSp>
      <p:grpSp>
        <p:nvGrpSpPr>
          <p:cNvPr id="81" name="グループ化 80">
            <a:extLst>
              <a:ext uri="{FF2B5EF4-FFF2-40B4-BE49-F238E27FC236}">
                <a16:creationId xmlns:a16="http://schemas.microsoft.com/office/drawing/2014/main" id="{AAADFBBC-1956-C214-72DD-38C64F594882}"/>
              </a:ext>
            </a:extLst>
          </p:cNvPr>
          <p:cNvGrpSpPr/>
          <p:nvPr/>
        </p:nvGrpSpPr>
        <p:grpSpPr>
          <a:xfrm>
            <a:off x="7286384" y="1643599"/>
            <a:ext cx="521320" cy="377806"/>
            <a:chOff x="1061587" y="1673854"/>
            <a:chExt cx="521320" cy="377806"/>
          </a:xfrm>
        </p:grpSpPr>
        <p:sp>
          <p:nvSpPr>
            <p:cNvPr id="82" name="テキスト ボックス 81">
              <a:extLst>
                <a:ext uri="{FF2B5EF4-FFF2-40B4-BE49-F238E27FC236}">
                  <a16:creationId xmlns:a16="http://schemas.microsoft.com/office/drawing/2014/main" id="{8CD7A5CD-8A04-B84B-9069-7F389AEDDB5D}"/>
                </a:ext>
              </a:extLst>
            </p:cNvPr>
            <p:cNvSpPr txBox="1"/>
            <p:nvPr/>
          </p:nvSpPr>
          <p:spPr>
            <a:xfrm>
              <a:off x="1061587" y="1757653"/>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83" name="テキスト ボックス 82">
              <a:extLst>
                <a:ext uri="{FF2B5EF4-FFF2-40B4-BE49-F238E27FC236}">
                  <a16:creationId xmlns:a16="http://schemas.microsoft.com/office/drawing/2014/main" id="{DB6ACFC5-A260-1794-A000-A1CD518FD42B}"/>
                </a:ext>
              </a:extLst>
            </p:cNvPr>
            <p:cNvSpPr txBox="1"/>
            <p:nvPr/>
          </p:nvSpPr>
          <p:spPr>
            <a:xfrm>
              <a:off x="1068395" y="1694037"/>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cxnSp>
          <p:nvCxnSpPr>
            <p:cNvPr id="84" name="直線コネクタ 83">
              <a:extLst>
                <a:ext uri="{FF2B5EF4-FFF2-40B4-BE49-F238E27FC236}">
                  <a16:creationId xmlns:a16="http://schemas.microsoft.com/office/drawing/2014/main" id="{6C4A513C-F73D-F0CE-3097-9F8BB0E49FB7}"/>
                </a:ext>
              </a:extLst>
            </p:cNvPr>
            <p:cNvCxnSpPr>
              <a:cxnSpLocks/>
            </p:cNvCxnSpPr>
            <p:nvPr/>
          </p:nvCxnSpPr>
          <p:spPr>
            <a:xfrm>
              <a:off x="1499212" y="1673854"/>
              <a:ext cx="0" cy="17149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5" name="グループ化 84">
            <a:extLst>
              <a:ext uri="{FF2B5EF4-FFF2-40B4-BE49-F238E27FC236}">
                <a16:creationId xmlns:a16="http://schemas.microsoft.com/office/drawing/2014/main" id="{764F059B-DA82-65EC-27C5-00D4B702A7CC}"/>
              </a:ext>
            </a:extLst>
          </p:cNvPr>
          <p:cNvGrpSpPr/>
          <p:nvPr/>
        </p:nvGrpSpPr>
        <p:grpSpPr>
          <a:xfrm>
            <a:off x="7476384" y="1641759"/>
            <a:ext cx="521320" cy="380981"/>
            <a:chOff x="1061587" y="1670679"/>
            <a:chExt cx="521320" cy="380981"/>
          </a:xfrm>
        </p:grpSpPr>
        <p:sp>
          <p:nvSpPr>
            <p:cNvPr id="86" name="テキスト ボックス 85">
              <a:extLst>
                <a:ext uri="{FF2B5EF4-FFF2-40B4-BE49-F238E27FC236}">
                  <a16:creationId xmlns:a16="http://schemas.microsoft.com/office/drawing/2014/main" id="{9E3AE2E0-67DA-3BFE-9C5C-2DFC75A35BB1}"/>
                </a:ext>
              </a:extLst>
            </p:cNvPr>
            <p:cNvSpPr txBox="1"/>
            <p:nvPr/>
          </p:nvSpPr>
          <p:spPr>
            <a:xfrm>
              <a:off x="1061587" y="1757653"/>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87" name="テキスト ボックス 86">
              <a:extLst>
                <a:ext uri="{FF2B5EF4-FFF2-40B4-BE49-F238E27FC236}">
                  <a16:creationId xmlns:a16="http://schemas.microsoft.com/office/drawing/2014/main" id="{22F2326A-E283-27A9-F302-6B21AC6112CF}"/>
                </a:ext>
              </a:extLst>
            </p:cNvPr>
            <p:cNvSpPr txBox="1"/>
            <p:nvPr/>
          </p:nvSpPr>
          <p:spPr>
            <a:xfrm>
              <a:off x="1068395" y="1694037"/>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cxnSp>
          <p:nvCxnSpPr>
            <p:cNvPr id="88" name="直線コネクタ 87">
              <a:extLst>
                <a:ext uri="{FF2B5EF4-FFF2-40B4-BE49-F238E27FC236}">
                  <a16:creationId xmlns:a16="http://schemas.microsoft.com/office/drawing/2014/main" id="{C8D78847-2D4B-0C2A-A958-C79CCBC2FD91}"/>
                </a:ext>
              </a:extLst>
            </p:cNvPr>
            <p:cNvCxnSpPr>
              <a:cxnSpLocks/>
            </p:cNvCxnSpPr>
            <p:nvPr/>
          </p:nvCxnSpPr>
          <p:spPr>
            <a:xfrm>
              <a:off x="1496037" y="1670679"/>
              <a:ext cx="0" cy="1714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0" name="フリーフォーム: 図形 89">
            <a:extLst>
              <a:ext uri="{FF2B5EF4-FFF2-40B4-BE49-F238E27FC236}">
                <a16:creationId xmlns:a16="http://schemas.microsoft.com/office/drawing/2014/main" id="{98F7104A-F2F7-6DF4-DC26-2247C3EBB771}"/>
              </a:ext>
            </a:extLst>
          </p:cNvPr>
          <p:cNvSpPr/>
          <p:nvPr/>
        </p:nvSpPr>
        <p:spPr>
          <a:xfrm>
            <a:off x="7857372" y="1903344"/>
            <a:ext cx="152471" cy="1219008"/>
          </a:xfrm>
          <a:custGeom>
            <a:avLst/>
            <a:gdLst>
              <a:gd name="connsiteX0" fmla="*/ 42862 w 127135"/>
              <a:gd name="connsiteY0" fmla="*/ 0 h 354013"/>
              <a:gd name="connsiteX1" fmla="*/ 85725 w 127135"/>
              <a:gd name="connsiteY1" fmla="*/ 112713 h 354013"/>
              <a:gd name="connsiteX2" fmla="*/ 127000 w 127135"/>
              <a:gd name="connsiteY2" fmla="*/ 193675 h 354013"/>
              <a:gd name="connsiteX3" fmla="*/ 71437 w 127135"/>
              <a:gd name="connsiteY3" fmla="*/ 285750 h 354013"/>
              <a:gd name="connsiteX4" fmla="*/ 0 w 127135"/>
              <a:gd name="connsiteY4" fmla="*/ 354013 h 35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35" h="354013">
                <a:moveTo>
                  <a:pt x="42862" y="0"/>
                </a:moveTo>
                <a:cubicBezTo>
                  <a:pt x="57282" y="40217"/>
                  <a:pt x="71702" y="80434"/>
                  <a:pt x="85725" y="112713"/>
                </a:cubicBezTo>
                <a:cubicBezTo>
                  <a:pt x="99748" y="144992"/>
                  <a:pt x="129381" y="164836"/>
                  <a:pt x="127000" y="193675"/>
                </a:cubicBezTo>
                <a:cubicBezTo>
                  <a:pt x="124619" y="222515"/>
                  <a:pt x="92604" y="259027"/>
                  <a:pt x="71437" y="285750"/>
                </a:cubicBezTo>
                <a:cubicBezTo>
                  <a:pt x="50270" y="312473"/>
                  <a:pt x="25135" y="333243"/>
                  <a:pt x="0" y="354013"/>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リーフォーム: 図形 91">
            <a:extLst>
              <a:ext uri="{FF2B5EF4-FFF2-40B4-BE49-F238E27FC236}">
                <a16:creationId xmlns:a16="http://schemas.microsoft.com/office/drawing/2014/main" id="{C0A3D906-7EA3-ADD9-F298-B60D688BEFA8}"/>
              </a:ext>
            </a:extLst>
          </p:cNvPr>
          <p:cNvSpPr/>
          <p:nvPr/>
        </p:nvSpPr>
        <p:spPr>
          <a:xfrm>
            <a:off x="7707427" y="1904471"/>
            <a:ext cx="45719" cy="1219008"/>
          </a:xfrm>
          <a:custGeom>
            <a:avLst/>
            <a:gdLst>
              <a:gd name="connsiteX0" fmla="*/ 7937 w 24664"/>
              <a:gd name="connsiteY0" fmla="*/ 0 h 763587"/>
              <a:gd name="connsiteX1" fmla="*/ 23812 w 24664"/>
              <a:gd name="connsiteY1" fmla="*/ 192087 h 763587"/>
              <a:gd name="connsiteX2" fmla="*/ 20637 w 24664"/>
              <a:gd name="connsiteY2" fmla="*/ 439737 h 763587"/>
              <a:gd name="connsiteX3" fmla="*/ 4762 w 24664"/>
              <a:gd name="connsiteY3" fmla="*/ 639762 h 763587"/>
              <a:gd name="connsiteX4" fmla="*/ 0 w 24664"/>
              <a:gd name="connsiteY4" fmla="*/ 763587 h 76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4" h="763587">
                <a:moveTo>
                  <a:pt x="7937" y="0"/>
                </a:moveTo>
                <a:cubicBezTo>
                  <a:pt x="14816" y="59399"/>
                  <a:pt x="21695" y="118798"/>
                  <a:pt x="23812" y="192087"/>
                </a:cubicBezTo>
                <a:cubicBezTo>
                  <a:pt x="25929" y="265376"/>
                  <a:pt x="23812" y="365125"/>
                  <a:pt x="20637" y="439737"/>
                </a:cubicBezTo>
                <a:cubicBezTo>
                  <a:pt x="17462" y="514349"/>
                  <a:pt x="8201" y="585787"/>
                  <a:pt x="4762" y="639762"/>
                </a:cubicBezTo>
                <a:cubicBezTo>
                  <a:pt x="1323" y="693737"/>
                  <a:pt x="661" y="728662"/>
                  <a:pt x="0" y="763587"/>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四角形吹き出し 78">
            <a:extLst>
              <a:ext uri="{FF2B5EF4-FFF2-40B4-BE49-F238E27FC236}">
                <a16:creationId xmlns:a16="http://schemas.microsoft.com/office/drawing/2014/main" id="{B712D935-0A0B-DD09-9EF7-5DB907FC7B56}"/>
              </a:ext>
            </a:extLst>
          </p:cNvPr>
          <p:cNvSpPr/>
          <p:nvPr/>
        </p:nvSpPr>
        <p:spPr>
          <a:xfrm>
            <a:off x="5159655" y="899445"/>
            <a:ext cx="3181594" cy="607838"/>
          </a:xfrm>
          <a:prstGeom prst="wedgeRectCallout">
            <a:avLst>
              <a:gd name="adj1" fmla="val -55854"/>
              <a:gd name="adj2" fmla="val 8177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テグスの長さを調節することで、任意の高さで球を発射できる</a:t>
            </a:r>
            <a:endParaRPr lang="en-US" altLang="ja-JP" sz="1600" dirty="0">
              <a:solidFill>
                <a:schemeClr val="tx1"/>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448223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0031DB85-729B-4B86-91F7-1D506415A119}"/>
              </a:ext>
            </a:extLst>
          </p:cNvPr>
          <p:cNvSpPr txBox="1"/>
          <p:nvPr/>
        </p:nvSpPr>
        <p:spPr>
          <a:xfrm>
            <a:off x="523544" y="1031359"/>
            <a:ext cx="184731" cy="1661993"/>
          </a:xfrm>
          <a:prstGeom prst="rect">
            <a:avLst/>
          </a:prstGeom>
          <a:noFill/>
          <a:effectLst>
            <a:softEdge rad="0"/>
          </a:effectLst>
        </p:spPr>
        <p:txBody>
          <a:bodyPr wrap="none" rtlCol="0">
            <a:spAutoFit/>
          </a:bodyPr>
          <a:lstStyle/>
          <a:p>
            <a:endParaRPr lang="en-US" altLang="ja-JP" sz="2800" dirty="0"/>
          </a:p>
          <a:p>
            <a:endParaRPr lang="en-US" altLang="ja-JP" sz="2800" dirty="0"/>
          </a:p>
          <a:p>
            <a:endParaRPr lang="en-US" altLang="ja-JP" sz="2800" dirty="0"/>
          </a:p>
          <a:p>
            <a:endParaRPr lang="ja-JP" altLang="en-US" dirty="0"/>
          </a:p>
        </p:txBody>
      </p:sp>
      <p:pic>
        <p:nvPicPr>
          <p:cNvPr id="46" name="図 45" descr="屋内, 男, テーブル, オレンジ が含まれている画像&#10;&#10;自動的に生成された説明">
            <a:extLst>
              <a:ext uri="{FF2B5EF4-FFF2-40B4-BE49-F238E27FC236}">
                <a16:creationId xmlns:a16="http://schemas.microsoft.com/office/drawing/2014/main" id="{FB5D0488-C262-1C55-0E2C-76DBB4392E47}"/>
              </a:ext>
            </a:extLst>
          </p:cNvPr>
          <p:cNvPicPr>
            <a:picLocks noChangeAspect="1"/>
          </p:cNvPicPr>
          <p:nvPr/>
        </p:nvPicPr>
        <p:blipFill rotWithShape="1">
          <a:blip r:embed="rId3"/>
          <a:srcRect l="3812" t="13808" r="6209" b="6783"/>
          <a:stretch/>
        </p:blipFill>
        <p:spPr>
          <a:xfrm>
            <a:off x="728540" y="4021938"/>
            <a:ext cx="4845132" cy="2637501"/>
          </a:xfrm>
          <a:prstGeom prst="rect">
            <a:avLst/>
          </a:prstGeom>
        </p:spPr>
      </p:pic>
      <p:sp>
        <p:nvSpPr>
          <p:cNvPr id="10" name="テキスト ボックス 9">
            <a:extLst>
              <a:ext uri="{FF2B5EF4-FFF2-40B4-BE49-F238E27FC236}">
                <a16:creationId xmlns:a16="http://schemas.microsoft.com/office/drawing/2014/main" id="{4FDBF351-809D-A670-DB2A-9C102F7968EE}"/>
              </a:ext>
            </a:extLst>
          </p:cNvPr>
          <p:cNvSpPr txBox="1"/>
          <p:nvPr/>
        </p:nvSpPr>
        <p:spPr>
          <a:xfrm>
            <a:off x="728540" y="1068109"/>
            <a:ext cx="6884069" cy="461665"/>
          </a:xfrm>
          <a:prstGeom prst="rect">
            <a:avLst/>
          </a:prstGeom>
          <a:noFill/>
        </p:spPr>
        <p:txBody>
          <a:bodyPr wrap="square" rtlCol="0">
            <a:spAutoFit/>
          </a:bodyPr>
          <a:lstStyle/>
          <a:p>
            <a:r>
              <a:rPr lang="ja-JP" altLang="en-US" sz="2400" dirty="0">
                <a:latin typeface="UD デジタル 教科書体 N-B" panose="02020700000000000000" pitchFamily="17" charset="-128"/>
                <a:ea typeface="UD デジタル 教科書体 N-B" panose="02020700000000000000" pitchFamily="17" charset="-128"/>
              </a:rPr>
              <a:t>地上で球を斜方投射した場合の実験結果</a:t>
            </a:r>
            <a:endParaRPr lang="en-US" altLang="ja-JP" sz="2400" dirty="0">
              <a:latin typeface="UD デジタル 教科書体 N-B" panose="02020700000000000000" pitchFamily="17" charset="-128"/>
              <a:ea typeface="UD デジタル 教科書体 N-B" panose="02020700000000000000" pitchFamily="17" charset="-128"/>
            </a:endParaRPr>
          </a:p>
        </p:txBody>
      </p:sp>
      <p:sp>
        <p:nvSpPr>
          <p:cNvPr id="5" name="タイトル 1">
            <a:extLst>
              <a:ext uri="{FF2B5EF4-FFF2-40B4-BE49-F238E27FC236}">
                <a16:creationId xmlns:a16="http://schemas.microsoft.com/office/drawing/2014/main" id="{51798B14-9BEE-2CFD-E7D3-05FB4D7F5B74}"/>
              </a:ext>
            </a:extLst>
          </p:cNvPr>
          <p:cNvSpPr txBox="1">
            <a:spLocks/>
          </p:cNvSpPr>
          <p:nvPr/>
        </p:nvSpPr>
        <p:spPr>
          <a:xfrm>
            <a:off x="241821" y="-92977"/>
            <a:ext cx="78575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b="1" dirty="0">
                <a:latin typeface="UD デジタル 教科書体 NP-B" panose="02020700000000000000" pitchFamily="18" charset="-128"/>
                <a:ea typeface="UD デジタル 教科書体 NP-B" panose="02020700000000000000" pitchFamily="18" charset="-128"/>
              </a:rPr>
              <a:t>実験結果 </a:t>
            </a:r>
            <a:r>
              <a:rPr lang="en-US" altLang="ja-JP" sz="3600" b="1" dirty="0">
                <a:latin typeface="UD デジタル 教科書体 NP-B" panose="02020700000000000000" pitchFamily="18" charset="-128"/>
                <a:ea typeface="UD デジタル 教科書体 NP-B" panose="02020700000000000000" pitchFamily="18" charset="-128"/>
              </a:rPr>
              <a:t>(</a:t>
            </a:r>
            <a:r>
              <a:rPr lang="ja-JP" altLang="en-US" sz="3600" b="1" dirty="0">
                <a:latin typeface="UD デジタル 教科書体 NP-B" panose="02020700000000000000" pitchFamily="18" charset="-128"/>
                <a:ea typeface="UD デジタル 教科書体 NP-B" panose="02020700000000000000" pitchFamily="18" charset="-128"/>
              </a:rPr>
              <a:t>地上実験</a:t>
            </a:r>
            <a:r>
              <a:rPr lang="en-US" altLang="ja-JP" sz="3600" b="1" dirty="0">
                <a:latin typeface="UD デジタル 教科書体 NP-B" panose="02020700000000000000" pitchFamily="18" charset="-128"/>
                <a:ea typeface="UD デジタル 教科書体 NP-B" panose="02020700000000000000" pitchFamily="18" charset="-128"/>
              </a:rPr>
              <a:t>)</a:t>
            </a:r>
            <a:endParaRPr lang="ja-JP" altLang="en-US" sz="3600" b="1" dirty="0">
              <a:latin typeface="UD デジタル 教科書体 NP-B" panose="02020700000000000000" pitchFamily="18" charset="-128"/>
              <a:ea typeface="UD デジタル 教科書体 NP-B" panose="02020700000000000000" pitchFamily="18" charset="-128"/>
            </a:endParaRPr>
          </a:p>
        </p:txBody>
      </p:sp>
      <p:cxnSp>
        <p:nvCxnSpPr>
          <p:cNvPr id="11" name="直線コネクタ 10">
            <a:extLst>
              <a:ext uri="{FF2B5EF4-FFF2-40B4-BE49-F238E27FC236}">
                <a16:creationId xmlns:a16="http://schemas.microsoft.com/office/drawing/2014/main" id="{A631CD28-B75A-17F7-643C-37AD3FFB314B}"/>
              </a:ext>
            </a:extLst>
          </p:cNvPr>
          <p:cNvCxnSpPr>
            <a:cxnSpLocks/>
          </p:cNvCxnSpPr>
          <p:nvPr/>
        </p:nvCxnSpPr>
        <p:spPr>
          <a:xfrm>
            <a:off x="241820" y="906448"/>
            <a:ext cx="4356000" cy="0"/>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6" name="表 15">
            <a:extLst>
              <a:ext uri="{FF2B5EF4-FFF2-40B4-BE49-F238E27FC236}">
                <a16:creationId xmlns:a16="http://schemas.microsoft.com/office/drawing/2014/main" id="{263D1833-DCC2-3FA1-2691-0CA6CB806F2F}"/>
              </a:ext>
            </a:extLst>
          </p:cNvPr>
          <p:cNvGraphicFramePr>
            <a:graphicFrameLocks noGrp="1"/>
          </p:cNvGraphicFramePr>
          <p:nvPr>
            <p:extLst>
              <p:ext uri="{D42A27DB-BD31-4B8C-83A1-F6EECF244321}">
                <p14:modId xmlns:p14="http://schemas.microsoft.com/office/powerpoint/2010/main" val="950301406"/>
              </p:ext>
            </p:extLst>
          </p:nvPr>
        </p:nvGraphicFramePr>
        <p:xfrm>
          <a:off x="736272" y="2106035"/>
          <a:ext cx="8397833" cy="1717812"/>
        </p:xfrm>
        <a:graphic>
          <a:graphicData uri="http://schemas.openxmlformats.org/drawingml/2006/table">
            <a:tbl>
              <a:tblPr firstRow="1" bandRow="1">
                <a:tableStyleId>{69CF1AB2-1976-4502-BF36-3FF5EA218861}</a:tableStyleId>
              </a:tblPr>
              <a:tblGrid>
                <a:gridCol w="7030192">
                  <a:extLst>
                    <a:ext uri="{9D8B030D-6E8A-4147-A177-3AD203B41FA5}">
                      <a16:colId xmlns:a16="http://schemas.microsoft.com/office/drawing/2014/main" val="847037391"/>
                    </a:ext>
                  </a:extLst>
                </a:gridCol>
                <a:gridCol w="1367641">
                  <a:extLst>
                    <a:ext uri="{9D8B030D-6E8A-4147-A177-3AD203B41FA5}">
                      <a16:colId xmlns:a16="http://schemas.microsoft.com/office/drawing/2014/main" val="2126247648"/>
                    </a:ext>
                  </a:extLst>
                </a:gridCol>
              </a:tblGrid>
              <a:tr h="429453">
                <a:tc>
                  <a:txBody>
                    <a:bodyPr/>
                    <a:lstStyle/>
                    <a:p>
                      <a:pPr algn="l"/>
                      <a:r>
                        <a:rPr lang="ja-JP" altLang="en-US" sz="2000" spc="0" dirty="0">
                          <a:latin typeface="UD デジタル 教科書体 N-B" panose="02020700000000000000" pitchFamily="17" charset="-128"/>
                          <a:ea typeface="UD デジタル 教科書体 N-B" panose="02020700000000000000" pitchFamily="17" charset="-128"/>
                        </a:rPr>
                        <a:t>最高到達高さ</a:t>
                      </a:r>
                      <a:r>
                        <a:rPr lang="en-US" altLang="ja-JP" sz="2000" spc="0" dirty="0">
                          <a:latin typeface="UD デジタル 教科書体 N-B" panose="02020700000000000000" pitchFamily="17" charset="-128"/>
                          <a:ea typeface="UD デジタル 教科書体 N-B" panose="02020700000000000000" pitchFamily="17" charset="-128"/>
                        </a:rPr>
                        <a:t>(</a:t>
                      </a:r>
                      <a:r>
                        <a:rPr lang="ja-JP" altLang="en-US" sz="2000" spc="0" dirty="0">
                          <a:latin typeface="UD デジタル 教科書体 N-B" panose="02020700000000000000" pitchFamily="17" charset="-128"/>
                          <a:ea typeface="UD デジタル 教科書体 N-B" panose="02020700000000000000" pitchFamily="17" charset="-128"/>
                        </a:rPr>
                        <a:t>実験値</a:t>
                      </a:r>
                      <a:r>
                        <a:rPr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altLang="ja-JP" sz="2000" dirty="0">
                          <a:latin typeface="UD デジタル 教科書体 N-B" panose="02020700000000000000" pitchFamily="17" charset="-128"/>
                          <a:ea typeface="UD デジタル 教科書体 N-B" panose="02020700000000000000" pitchFamily="17" charset="-128"/>
                        </a:rPr>
                        <a:t>0.095</a:t>
                      </a:r>
                      <a:r>
                        <a:rPr lang="ja-JP" altLang="en-US" sz="2000" dirty="0">
                          <a:latin typeface="UD デジタル 教科書体 N-B" panose="02020700000000000000" pitchFamily="17" charset="-128"/>
                          <a:ea typeface="UD デジタル 教科書体 N-B" panose="02020700000000000000" pitchFamily="17" charset="-128"/>
                        </a:rPr>
                        <a:t> </a:t>
                      </a:r>
                      <a:r>
                        <a:rPr lang="en-US" altLang="ja-JP" sz="2000" dirty="0">
                          <a:latin typeface="UD デジタル 教科書体 N-B" panose="02020700000000000000" pitchFamily="17" charset="-128"/>
                          <a:ea typeface="UD デジタル 教科書体 N-B" panose="02020700000000000000" pitchFamily="17" charset="-128"/>
                        </a:rPr>
                        <a:t>m</a:t>
                      </a:r>
                      <a:endParaRPr kumimoji="1" lang="ja-JP" altLang="en-US" sz="200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0104691"/>
                  </a:ext>
                </a:extLst>
              </a:tr>
              <a:tr h="429453">
                <a:tc>
                  <a:txBody>
                    <a:bodyPr/>
                    <a:lstStyle/>
                    <a:p>
                      <a:pPr algn="l"/>
                      <a:r>
                        <a:rPr kumimoji="1" lang="ja-JP" altLang="en-US" sz="2000" spc="0" dirty="0">
                          <a:latin typeface="UD デジタル 教科書体 N-B" panose="02020700000000000000" pitchFamily="17" charset="-128"/>
                          <a:ea typeface="UD デジタル 教科書体 N-B" panose="02020700000000000000" pitchFamily="17" charset="-128"/>
                        </a:rPr>
                        <a:t>球の初速度</a:t>
                      </a:r>
                      <a:r>
                        <a:rPr kumimoji="1" lang="en-US" altLang="ja-JP" sz="2000" spc="0" dirty="0">
                          <a:latin typeface="UD デジタル 教科書体 N-B" panose="02020700000000000000" pitchFamily="17" charset="-128"/>
                          <a:ea typeface="UD デジタル 教科書体 N-B" panose="02020700000000000000" pitchFamily="17" charset="-128"/>
                        </a:rPr>
                        <a:t>(</a:t>
                      </a:r>
                      <a:r>
                        <a:rPr kumimoji="1" lang="ja-JP" altLang="en-US" sz="2000" spc="0" dirty="0">
                          <a:latin typeface="UD デジタル 教科書体 N-B" panose="02020700000000000000" pitchFamily="17" charset="-128"/>
                          <a:ea typeface="UD デジタル 教科書体 N-B" panose="02020700000000000000" pitchFamily="17" charset="-128"/>
                        </a:rPr>
                        <a:t>実験値</a:t>
                      </a:r>
                      <a:r>
                        <a:rPr kumimoji="1"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UD デジタル 教科書体 N-B" panose="02020700000000000000" pitchFamily="17" charset="-128"/>
                          <a:ea typeface="UD デジタル 教科書体 N-B" panose="02020700000000000000" pitchFamily="17" charset="-128"/>
                        </a:rPr>
                        <a:t>1.3 m/s</a:t>
                      </a:r>
                      <a:endParaRPr kumimoji="1" lang="ja-JP" altLang="en-US" sz="200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2598956"/>
                  </a:ext>
                </a:extLst>
              </a:tr>
              <a:tr h="429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latin typeface="UD デジタル 教科書体 NP-B" panose="02020700000000000000" pitchFamily="18" charset="-128"/>
                          <a:ea typeface="UD デジタル 教科書体 NP-B" panose="02020700000000000000" pitchFamily="18" charset="-128"/>
                        </a:rPr>
                        <a:t>球が発射されてから落下するまでの時間</a:t>
                      </a:r>
                      <a:r>
                        <a:rPr lang="en-US" altLang="ja-JP" sz="2000" spc="0" dirty="0">
                          <a:latin typeface="UD デジタル 教科書体 N-B" panose="02020700000000000000" pitchFamily="17" charset="-128"/>
                          <a:ea typeface="UD デジタル 教科書体 N-B" panose="02020700000000000000" pitchFamily="17" charset="-128"/>
                        </a:rPr>
                        <a:t>(</a:t>
                      </a:r>
                      <a:r>
                        <a:rPr lang="ja-JP" altLang="en-US" sz="2000" spc="0" dirty="0">
                          <a:latin typeface="UD デジタル 教科書体 N-B" panose="02020700000000000000" pitchFamily="17" charset="-128"/>
                          <a:ea typeface="UD デジタル 教科書体 N-B" panose="02020700000000000000" pitchFamily="17" charset="-128"/>
                        </a:rPr>
                        <a:t>実験値から推定</a:t>
                      </a:r>
                      <a:r>
                        <a:rPr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2000" spc="0" dirty="0">
                          <a:latin typeface="UD デジタル 教科書体 N-B" panose="02020700000000000000" pitchFamily="17" charset="-128"/>
                          <a:ea typeface="UD デジタル 教科書体 N-B" panose="02020700000000000000" pitchFamily="17" charset="-128"/>
                        </a:rPr>
                        <a:t>0.38 s</a:t>
                      </a:r>
                      <a:endParaRPr kumimoji="1" lang="ja-JP" altLang="en-US" sz="2000" spc="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935319"/>
                  </a:ext>
                </a:extLst>
              </a:tr>
              <a:tr h="429453">
                <a:tc>
                  <a:txBody>
                    <a:bodyPr/>
                    <a:lstStyle/>
                    <a:p>
                      <a:pPr algn="l"/>
                      <a:r>
                        <a:rPr lang="ja-JP" altLang="en-US" sz="2000" spc="0" dirty="0">
                          <a:latin typeface="UD デジタル 教科書体 N-B" panose="02020700000000000000" pitchFamily="17" charset="-128"/>
                          <a:ea typeface="UD デジタル 教科書体 N-B" panose="02020700000000000000" pitchFamily="17" charset="-128"/>
                        </a:rPr>
                        <a:t>鉛直下方向の加速度</a:t>
                      </a:r>
                      <a:r>
                        <a:rPr lang="en-US" altLang="ja-JP" sz="2000" spc="0" dirty="0">
                          <a:latin typeface="UD デジタル 教科書体 N-B" panose="02020700000000000000" pitchFamily="17" charset="-128"/>
                          <a:ea typeface="UD デジタル 教科書体 N-B" panose="02020700000000000000" pitchFamily="17" charset="-128"/>
                        </a:rPr>
                        <a:t>(</a:t>
                      </a:r>
                      <a:r>
                        <a:rPr lang="ja-JP" altLang="en-US" sz="2000" spc="0" dirty="0">
                          <a:latin typeface="UD デジタル 教科書体 N-B" panose="02020700000000000000" pitchFamily="17" charset="-128"/>
                          <a:ea typeface="UD デジタル 教科書体 N-B" panose="02020700000000000000" pitchFamily="17" charset="-128"/>
                        </a:rPr>
                        <a:t>計算値</a:t>
                      </a:r>
                      <a:r>
                        <a:rPr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2000" spc="0" dirty="0">
                          <a:latin typeface="UD デジタル 教科書体 N-B" panose="02020700000000000000" pitchFamily="17" charset="-128"/>
                          <a:ea typeface="UD デジタル 教科書体 N-B" panose="02020700000000000000" pitchFamily="17" charset="-128"/>
                        </a:rPr>
                        <a:t>9.81 </a:t>
                      </a:r>
                      <a:r>
                        <a:rPr lang="en-US" altLang="ja-JP" sz="2000" dirty="0">
                          <a:latin typeface="UD デジタル 教科書体 N-B" panose="02020700000000000000" pitchFamily="17" charset="-128"/>
                          <a:ea typeface="UD デジタル 教科書体 N-B" panose="02020700000000000000" pitchFamily="17" charset="-128"/>
                        </a:rPr>
                        <a:t>m/s</a:t>
                      </a:r>
                      <a:r>
                        <a:rPr lang="en-US" altLang="ja-JP" sz="2000" baseline="30000" dirty="0">
                          <a:latin typeface="UD デジタル 教科書体 N-B" panose="02020700000000000000" pitchFamily="17" charset="-128"/>
                          <a:ea typeface="UD デジタル 教科書体 N-B" panose="02020700000000000000" pitchFamily="17" charset="-128"/>
                        </a:rPr>
                        <a:t>2</a:t>
                      </a:r>
                      <a:endParaRPr kumimoji="1" lang="ja-JP" altLang="en-US" sz="2000" spc="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941376"/>
                  </a:ext>
                </a:extLst>
              </a:tr>
            </a:tbl>
          </a:graphicData>
        </a:graphic>
      </p:graphicFrame>
      <p:sp>
        <p:nvSpPr>
          <p:cNvPr id="17" name="テキスト ボックス 16">
            <a:extLst>
              <a:ext uri="{FF2B5EF4-FFF2-40B4-BE49-F238E27FC236}">
                <a16:creationId xmlns:a16="http://schemas.microsoft.com/office/drawing/2014/main" id="{ECE6B35C-76AC-D153-2E8C-561305B46700}"/>
              </a:ext>
            </a:extLst>
          </p:cNvPr>
          <p:cNvSpPr txBox="1"/>
          <p:nvPr/>
        </p:nvSpPr>
        <p:spPr>
          <a:xfrm>
            <a:off x="3182588" y="1702030"/>
            <a:ext cx="3978234" cy="461665"/>
          </a:xfrm>
          <a:prstGeom prst="rect">
            <a:avLst/>
          </a:prstGeom>
          <a:noFill/>
        </p:spPr>
        <p:txBody>
          <a:bodyPr wrap="square" rtlCol="0">
            <a:spAutoFit/>
          </a:bodyPr>
          <a:lstStyle/>
          <a:p>
            <a:r>
              <a:rPr lang="ja-JP" altLang="en-US" sz="2400" dirty="0">
                <a:latin typeface="UD デジタル 教科書体 N-B" panose="02020700000000000000" pitchFamily="17" charset="-128"/>
                <a:ea typeface="UD デジタル 教科書体 N-B" panose="02020700000000000000" pitchFamily="17" charset="-128"/>
              </a:rPr>
              <a:t>表</a:t>
            </a:r>
            <a:r>
              <a:rPr lang="en-US" altLang="ja-JP" sz="2400" dirty="0">
                <a:latin typeface="UD デジタル 教科書体 N-B" panose="02020700000000000000" pitchFamily="17" charset="-128"/>
                <a:ea typeface="UD デジタル 教科書体 N-B" panose="02020700000000000000" pitchFamily="17" charset="-128"/>
              </a:rPr>
              <a:t>1 </a:t>
            </a:r>
            <a:r>
              <a:rPr lang="ja-JP" altLang="en-US" sz="2400" dirty="0">
                <a:latin typeface="UD デジタル 教科書体 N-B" panose="02020700000000000000" pitchFamily="17" charset="-128"/>
                <a:ea typeface="UD デジタル 教科書体 N-B" panose="02020700000000000000" pitchFamily="17" charset="-128"/>
              </a:rPr>
              <a:t>地上実験の実験結果</a:t>
            </a:r>
            <a:endParaRPr lang="en-US" altLang="ja-JP" sz="2400" dirty="0">
              <a:latin typeface="UD デジタル 教科書体 N-B" panose="02020700000000000000" pitchFamily="17" charset="-128"/>
              <a:ea typeface="UD デジタル 教科書体 N-B" panose="02020700000000000000" pitchFamily="17" charset="-128"/>
            </a:endParaRPr>
          </a:p>
        </p:txBody>
      </p:sp>
      <p:sp>
        <p:nvSpPr>
          <p:cNvPr id="19" name="スライド番号プレースホルダー 3">
            <a:extLst>
              <a:ext uri="{FF2B5EF4-FFF2-40B4-BE49-F238E27FC236}">
                <a16:creationId xmlns:a16="http://schemas.microsoft.com/office/drawing/2014/main" id="{15DDFEC0-EDA6-BD0A-4AD4-7F5C7B691917}"/>
              </a:ext>
            </a:extLst>
          </p:cNvPr>
          <p:cNvSpPr>
            <a:spLocks noGrp="1"/>
          </p:cNvSpPr>
          <p:nvPr>
            <p:ph type="sldNum" sz="quarter" idx="12"/>
          </p:nvPr>
        </p:nvSpPr>
        <p:spPr>
          <a:xfrm>
            <a:off x="6977524" y="6098938"/>
            <a:ext cx="2812906" cy="700688"/>
          </a:xfrm>
        </p:spPr>
        <p:txBody>
          <a:bodyPr/>
          <a:lstStyle/>
          <a:p>
            <a:fld id="{D322FCD7-4286-B147-A348-31E2CFC2C70F}" type="slidenum">
              <a:rPr kumimoji="1" lang="ja-JP" altLang="en-US" sz="1600" smtClean="0">
                <a:latin typeface="UD デジタル 教科書体 NP-B" panose="02020700000000000000" pitchFamily="18" charset="-128"/>
                <a:ea typeface="UD デジタル 教科書体 NP-B" panose="02020700000000000000" pitchFamily="18" charset="-128"/>
              </a:rPr>
              <a:t>5</a:t>
            </a:fld>
            <a:endParaRPr kumimoji="1" lang="ja-JP" altLang="en-US" sz="1600">
              <a:latin typeface="UD デジタル 教科書体 NP-B" panose="02020700000000000000" pitchFamily="18" charset="-128"/>
              <a:ea typeface="UD デジタル 教科書体 NP-B" panose="02020700000000000000" pitchFamily="18" charset="-128"/>
            </a:endParaRPr>
          </a:p>
        </p:txBody>
      </p:sp>
      <p:sp>
        <p:nvSpPr>
          <p:cNvPr id="24" name="テキスト ボックス 23">
            <a:extLst>
              <a:ext uri="{FF2B5EF4-FFF2-40B4-BE49-F238E27FC236}">
                <a16:creationId xmlns:a16="http://schemas.microsoft.com/office/drawing/2014/main" id="{F445B7CA-21AB-479B-CA5D-E687A5CBE753}"/>
              </a:ext>
            </a:extLst>
          </p:cNvPr>
          <p:cNvSpPr txBox="1"/>
          <p:nvPr/>
        </p:nvSpPr>
        <p:spPr>
          <a:xfrm>
            <a:off x="6006602" y="4903797"/>
            <a:ext cx="3277735" cy="830997"/>
          </a:xfrm>
          <a:prstGeom prst="rect">
            <a:avLst/>
          </a:prstGeom>
          <a:noFill/>
        </p:spPr>
        <p:txBody>
          <a:bodyPr wrap="square" rtlCol="0">
            <a:spAutoFit/>
          </a:bodyPr>
          <a:lstStyle/>
          <a:p>
            <a:r>
              <a:rPr lang="ja-JP" altLang="en-US" sz="2400" dirty="0">
                <a:latin typeface="UD デジタル 教科書体 N-B" panose="02020700000000000000" pitchFamily="17" charset="-128"/>
                <a:ea typeface="UD デジタル 教科書体 N-B" panose="02020700000000000000" pitchFamily="17" charset="-128"/>
              </a:rPr>
              <a:t>図</a:t>
            </a:r>
            <a:r>
              <a:rPr lang="en-US" altLang="ja-JP" sz="2400" dirty="0">
                <a:latin typeface="UD デジタル 教科書体 N-B" panose="02020700000000000000" pitchFamily="17" charset="-128"/>
                <a:ea typeface="UD デジタル 教科書体 N-B" panose="02020700000000000000" pitchFamily="17" charset="-128"/>
              </a:rPr>
              <a:t>1 </a:t>
            </a:r>
            <a:r>
              <a:rPr lang="ja-JP" altLang="en-US" sz="2400" dirty="0">
                <a:latin typeface="UD デジタル 教科書体 N-B" panose="02020700000000000000" pitchFamily="17" charset="-128"/>
                <a:ea typeface="UD デジタル 教科書体 N-B" panose="02020700000000000000" pitchFamily="17" charset="-128"/>
              </a:rPr>
              <a:t>地上実験における斜方投射した球の軌道</a:t>
            </a:r>
            <a:endParaRPr lang="en-US" altLang="ja-JP" sz="2400" dirty="0">
              <a:latin typeface="UD デジタル 教科書体 N-B" panose="02020700000000000000" pitchFamily="17" charset="-128"/>
              <a:ea typeface="UD デジタル 教科書体 N-B" panose="02020700000000000000" pitchFamily="17" charset="-128"/>
            </a:endParaRPr>
          </a:p>
        </p:txBody>
      </p:sp>
      <p:cxnSp>
        <p:nvCxnSpPr>
          <p:cNvPr id="3" name="直線矢印コネクタ 2">
            <a:extLst>
              <a:ext uri="{FF2B5EF4-FFF2-40B4-BE49-F238E27FC236}">
                <a16:creationId xmlns:a16="http://schemas.microsoft.com/office/drawing/2014/main" id="{37B54999-2A36-B763-1A7D-D6B85A45E076}"/>
              </a:ext>
            </a:extLst>
          </p:cNvPr>
          <p:cNvCxnSpPr>
            <a:cxnSpLocks/>
          </p:cNvCxnSpPr>
          <p:nvPr/>
        </p:nvCxnSpPr>
        <p:spPr>
          <a:xfrm flipV="1">
            <a:off x="1010227" y="5413665"/>
            <a:ext cx="0" cy="97200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0C6ED38A-1C62-6D76-9F7D-7C048B1F70A2}"/>
              </a:ext>
            </a:extLst>
          </p:cNvPr>
          <p:cNvCxnSpPr>
            <a:cxnSpLocks/>
          </p:cNvCxnSpPr>
          <p:nvPr/>
        </p:nvCxnSpPr>
        <p:spPr>
          <a:xfrm>
            <a:off x="1010226" y="6385665"/>
            <a:ext cx="972000"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606F93F8-5969-33DB-5C6B-8ED28B32C8FC}"/>
              </a:ext>
            </a:extLst>
          </p:cNvPr>
          <p:cNvSpPr txBox="1"/>
          <p:nvPr/>
        </p:nvSpPr>
        <p:spPr>
          <a:xfrm>
            <a:off x="793750" y="6290108"/>
            <a:ext cx="1039422" cy="369332"/>
          </a:xfrm>
          <a:prstGeom prst="rect">
            <a:avLst/>
          </a:prstGeom>
          <a:noFill/>
        </p:spPr>
        <p:txBody>
          <a:bodyPr wrap="square" rtlCol="0">
            <a:spAutoFit/>
          </a:bodyPr>
          <a:lstStyle/>
          <a:p>
            <a:r>
              <a:rPr kumimoji="1" lang="en-US" altLang="ja-JP" dirty="0">
                <a:solidFill>
                  <a:srgbClr val="0070C0"/>
                </a:solidFill>
                <a:latin typeface="UD デジタル 教科書体 N-B" panose="02020700000000000000" pitchFamily="17" charset="-128"/>
                <a:ea typeface="UD デジタル 教科書体 N-B" panose="02020700000000000000" pitchFamily="17" charset="-128"/>
              </a:rPr>
              <a:t>O</a:t>
            </a:r>
            <a:endParaRPr kumimoji="1" lang="ja-JP" altLang="en-US" dirty="0">
              <a:solidFill>
                <a:srgbClr val="0070C0"/>
              </a:solidFill>
              <a:latin typeface="UD デジタル 教科書体 N-B" panose="02020700000000000000" pitchFamily="17" charset="-128"/>
              <a:ea typeface="UD デジタル 教科書体 N-B" panose="02020700000000000000" pitchFamily="17" charset="-128"/>
            </a:endParaRPr>
          </a:p>
        </p:txBody>
      </p:sp>
      <p:sp>
        <p:nvSpPr>
          <p:cNvPr id="13" name="テキスト ボックス 12">
            <a:extLst>
              <a:ext uri="{FF2B5EF4-FFF2-40B4-BE49-F238E27FC236}">
                <a16:creationId xmlns:a16="http://schemas.microsoft.com/office/drawing/2014/main" id="{2F1E6985-DFA0-888B-455C-8C98E5C34165}"/>
              </a:ext>
            </a:extLst>
          </p:cNvPr>
          <p:cNvSpPr txBox="1"/>
          <p:nvPr/>
        </p:nvSpPr>
        <p:spPr>
          <a:xfrm>
            <a:off x="5638882" y="6351662"/>
            <a:ext cx="3666299" cy="307777"/>
          </a:xfrm>
          <a:prstGeom prst="rect">
            <a:avLst/>
          </a:prstGeom>
          <a:noFill/>
        </p:spPr>
        <p:txBody>
          <a:bodyPr wrap="square" rtlCol="0">
            <a:spAutoFit/>
          </a:bodyPr>
          <a:lstStyle/>
          <a:p>
            <a:r>
              <a:rPr lang="ja-JP" altLang="en-US" sz="1400" dirty="0">
                <a:solidFill>
                  <a:srgbClr val="0070C0"/>
                </a:solidFill>
                <a:latin typeface="UD デジタル 教科書体 N-B" panose="02020700000000000000" pitchFamily="17" charset="-128"/>
                <a:ea typeface="UD デジタル 教科書体 N-B" panose="02020700000000000000" pitchFamily="17" charset="-128"/>
              </a:rPr>
              <a:t>＊球の発射点を原点とする座標系を考える。</a:t>
            </a:r>
            <a:endParaRPr lang="en-US" altLang="ja-JP" sz="1400" dirty="0">
              <a:solidFill>
                <a:srgbClr val="0070C0"/>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2612726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0031DB85-729B-4B86-91F7-1D506415A119}"/>
              </a:ext>
            </a:extLst>
          </p:cNvPr>
          <p:cNvSpPr txBox="1"/>
          <p:nvPr/>
        </p:nvSpPr>
        <p:spPr>
          <a:xfrm>
            <a:off x="523544" y="1031359"/>
            <a:ext cx="184731" cy="1661993"/>
          </a:xfrm>
          <a:prstGeom prst="rect">
            <a:avLst/>
          </a:prstGeom>
          <a:noFill/>
          <a:effectLst>
            <a:softEdge rad="0"/>
          </a:effectLst>
        </p:spPr>
        <p:txBody>
          <a:bodyPr wrap="none" rtlCol="0">
            <a:spAutoFit/>
          </a:bodyPr>
          <a:lstStyle/>
          <a:p>
            <a:endParaRPr lang="en-US" altLang="ja-JP" sz="2800" dirty="0"/>
          </a:p>
          <a:p>
            <a:endParaRPr lang="en-US" altLang="ja-JP" sz="2800" dirty="0"/>
          </a:p>
          <a:p>
            <a:endParaRPr lang="en-US" altLang="ja-JP" sz="2800" dirty="0"/>
          </a:p>
          <a:p>
            <a:endParaRPr lang="ja-JP" altLang="en-US" dirty="0"/>
          </a:p>
        </p:txBody>
      </p:sp>
      <p:sp>
        <p:nvSpPr>
          <p:cNvPr id="10" name="テキスト ボックス 9">
            <a:extLst>
              <a:ext uri="{FF2B5EF4-FFF2-40B4-BE49-F238E27FC236}">
                <a16:creationId xmlns:a16="http://schemas.microsoft.com/office/drawing/2014/main" id="{4FDBF351-809D-A670-DB2A-9C102F7968EE}"/>
              </a:ext>
            </a:extLst>
          </p:cNvPr>
          <p:cNvSpPr txBox="1"/>
          <p:nvPr/>
        </p:nvSpPr>
        <p:spPr>
          <a:xfrm>
            <a:off x="728540" y="1082453"/>
            <a:ext cx="8566849" cy="461665"/>
          </a:xfrm>
          <a:prstGeom prst="rect">
            <a:avLst/>
          </a:prstGeom>
          <a:noFill/>
        </p:spPr>
        <p:txBody>
          <a:bodyPr wrap="square" rtlCol="0">
            <a:spAutoFit/>
          </a:bodyPr>
          <a:lstStyle/>
          <a:p>
            <a:r>
              <a:rPr lang="en-US" altLang="ja-JP" sz="2400" dirty="0">
                <a:latin typeface="UD デジタル 教科書体 N-B" panose="02020700000000000000" pitchFamily="17" charset="-128"/>
                <a:ea typeface="UD デジタル 教科書体 N-B" panose="02020700000000000000" pitchFamily="17" charset="-128"/>
              </a:rPr>
              <a:t>4</a:t>
            </a:r>
            <a:r>
              <a:rPr lang="ja-JP" altLang="en-US" sz="2400" dirty="0">
                <a:latin typeface="UD デジタル 教科書体 N-B" panose="02020700000000000000" pitchFamily="17" charset="-128"/>
                <a:ea typeface="UD デジタル 教科書体 N-B" panose="02020700000000000000" pitchFamily="17" charset="-128"/>
              </a:rPr>
              <a:t>階地点で球を斜方投射した場合の実験結果</a:t>
            </a:r>
            <a:endParaRPr lang="en-US" altLang="ja-JP" sz="2400" dirty="0">
              <a:latin typeface="UD デジタル 教科書体 N-B" panose="02020700000000000000" pitchFamily="17" charset="-128"/>
              <a:ea typeface="UD デジタル 教科書体 N-B" panose="02020700000000000000" pitchFamily="17" charset="-128"/>
            </a:endParaRPr>
          </a:p>
        </p:txBody>
      </p:sp>
      <p:sp>
        <p:nvSpPr>
          <p:cNvPr id="5" name="タイトル 1">
            <a:extLst>
              <a:ext uri="{FF2B5EF4-FFF2-40B4-BE49-F238E27FC236}">
                <a16:creationId xmlns:a16="http://schemas.microsoft.com/office/drawing/2014/main" id="{51798B14-9BEE-2CFD-E7D3-05FB4D7F5B74}"/>
              </a:ext>
            </a:extLst>
          </p:cNvPr>
          <p:cNvSpPr txBox="1">
            <a:spLocks/>
          </p:cNvSpPr>
          <p:nvPr/>
        </p:nvSpPr>
        <p:spPr>
          <a:xfrm>
            <a:off x="216505" y="-133421"/>
            <a:ext cx="78575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b="1" dirty="0">
                <a:latin typeface="UD デジタル 教科書体 NP-B" panose="02020700000000000000" pitchFamily="18" charset="-128"/>
                <a:ea typeface="UD デジタル 教科書体 NP-B" panose="02020700000000000000" pitchFamily="18" charset="-128"/>
              </a:rPr>
              <a:t>実験結果 </a:t>
            </a:r>
            <a:r>
              <a:rPr lang="en-US" altLang="ja-JP" sz="3600" b="1" dirty="0">
                <a:latin typeface="UD デジタル 教科書体 NP-B" panose="02020700000000000000" pitchFamily="18" charset="-128"/>
                <a:ea typeface="UD デジタル 教科書体 NP-B" panose="02020700000000000000" pitchFamily="18" charset="-128"/>
              </a:rPr>
              <a:t>(</a:t>
            </a:r>
            <a:r>
              <a:rPr lang="ja-JP" altLang="en-US" sz="3600" b="1" dirty="0">
                <a:latin typeface="UD デジタル 教科書体 NP-B" panose="02020700000000000000" pitchFamily="18" charset="-128"/>
                <a:ea typeface="UD デジタル 教科書体 NP-B" panose="02020700000000000000" pitchFamily="18" charset="-128"/>
              </a:rPr>
              <a:t>落下実験</a:t>
            </a:r>
            <a:r>
              <a:rPr lang="en-US" altLang="ja-JP" sz="3600" b="1" dirty="0">
                <a:latin typeface="UD デジタル 教科書体 NP-B" panose="02020700000000000000" pitchFamily="18" charset="-128"/>
                <a:ea typeface="UD デジタル 教科書体 NP-B" panose="02020700000000000000" pitchFamily="18" charset="-128"/>
              </a:rPr>
              <a:t>)</a:t>
            </a:r>
            <a:endParaRPr lang="ja-JP" altLang="en-US" sz="3600" b="1" dirty="0">
              <a:latin typeface="UD デジタル 教科書体 NP-B" panose="02020700000000000000" pitchFamily="18" charset="-128"/>
              <a:ea typeface="UD デジタル 教科書体 NP-B" panose="02020700000000000000" pitchFamily="18" charset="-128"/>
            </a:endParaRPr>
          </a:p>
        </p:txBody>
      </p:sp>
      <p:cxnSp>
        <p:nvCxnSpPr>
          <p:cNvPr id="11" name="直線コネクタ 10">
            <a:extLst>
              <a:ext uri="{FF2B5EF4-FFF2-40B4-BE49-F238E27FC236}">
                <a16:creationId xmlns:a16="http://schemas.microsoft.com/office/drawing/2014/main" id="{A631CD28-B75A-17F7-643C-37AD3FFB314B}"/>
              </a:ext>
            </a:extLst>
          </p:cNvPr>
          <p:cNvCxnSpPr>
            <a:cxnSpLocks/>
          </p:cNvCxnSpPr>
          <p:nvPr/>
        </p:nvCxnSpPr>
        <p:spPr>
          <a:xfrm>
            <a:off x="216504" y="866004"/>
            <a:ext cx="4356000" cy="0"/>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3">
            <a:extLst>
              <a:ext uri="{FF2B5EF4-FFF2-40B4-BE49-F238E27FC236}">
                <a16:creationId xmlns:a16="http://schemas.microsoft.com/office/drawing/2014/main" id="{15DDFEC0-EDA6-BD0A-4AD4-7F5C7B691917}"/>
              </a:ext>
            </a:extLst>
          </p:cNvPr>
          <p:cNvSpPr>
            <a:spLocks noGrp="1"/>
          </p:cNvSpPr>
          <p:nvPr>
            <p:ph type="sldNum" sz="quarter" idx="12"/>
          </p:nvPr>
        </p:nvSpPr>
        <p:spPr>
          <a:xfrm>
            <a:off x="6977524" y="6098938"/>
            <a:ext cx="2812906" cy="700688"/>
          </a:xfrm>
        </p:spPr>
        <p:txBody>
          <a:bodyPr/>
          <a:lstStyle/>
          <a:p>
            <a:fld id="{D322FCD7-4286-B147-A348-31E2CFC2C70F}" type="slidenum">
              <a:rPr kumimoji="1" lang="ja-JP" altLang="en-US" sz="1600" smtClean="0">
                <a:latin typeface="UD デジタル 教科書体 NP-B" panose="02020700000000000000" pitchFamily="18" charset="-128"/>
                <a:ea typeface="UD デジタル 教科書体 NP-B" panose="02020700000000000000" pitchFamily="18" charset="-128"/>
              </a:rPr>
              <a:t>6</a:t>
            </a:fld>
            <a:endParaRPr kumimoji="1" lang="ja-JP" altLang="en-US" sz="1600">
              <a:latin typeface="UD デジタル 教科書体 NP-B" panose="02020700000000000000" pitchFamily="18" charset="-128"/>
              <a:ea typeface="UD デジタル 教科書体 NP-B" panose="02020700000000000000" pitchFamily="18" charset="-128"/>
            </a:endParaRPr>
          </a:p>
        </p:txBody>
      </p:sp>
      <p:pic>
        <p:nvPicPr>
          <p:cNvPr id="7" name="図 6" descr="ぼやけた写真&#10;&#10;低い精度で自動的に生成された説明">
            <a:extLst>
              <a:ext uri="{FF2B5EF4-FFF2-40B4-BE49-F238E27FC236}">
                <a16:creationId xmlns:a16="http://schemas.microsoft.com/office/drawing/2014/main" id="{07B31540-406A-E2B9-6252-3B2C48D8848F}"/>
              </a:ext>
            </a:extLst>
          </p:cNvPr>
          <p:cNvPicPr>
            <a:picLocks noChangeAspect="1"/>
          </p:cNvPicPr>
          <p:nvPr/>
        </p:nvPicPr>
        <p:blipFill rotWithShape="1">
          <a:blip r:embed="rId3"/>
          <a:srcRect t="13109" r="9309" b="3905"/>
          <a:stretch/>
        </p:blipFill>
        <p:spPr>
          <a:xfrm>
            <a:off x="728540" y="4033669"/>
            <a:ext cx="4845132" cy="2644246"/>
          </a:xfrm>
          <a:prstGeom prst="rect">
            <a:avLst/>
          </a:prstGeom>
        </p:spPr>
      </p:pic>
      <p:graphicFrame>
        <p:nvGraphicFramePr>
          <p:cNvPr id="8" name="表 7">
            <a:extLst>
              <a:ext uri="{FF2B5EF4-FFF2-40B4-BE49-F238E27FC236}">
                <a16:creationId xmlns:a16="http://schemas.microsoft.com/office/drawing/2014/main" id="{978FAC76-040C-ED80-4F2C-C67F913A323C}"/>
              </a:ext>
            </a:extLst>
          </p:cNvPr>
          <p:cNvGraphicFramePr>
            <a:graphicFrameLocks noGrp="1"/>
          </p:cNvGraphicFramePr>
          <p:nvPr>
            <p:extLst>
              <p:ext uri="{D42A27DB-BD31-4B8C-83A1-F6EECF244321}">
                <p14:modId xmlns:p14="http://schemas.microsoft.com/office/powerpoint/2010/main" val="3353727454"/>
              </p:ext>
            </p:extLst>
          </p:nvPr>
        </p:nvGraphicFramePr>
        <p:xfrm>
          <a:off x="732025" y="2106035"/>
          <a:ext cx="8397834" cy="1717812"/>
        </p:xfrm>
        <a:graphic>
          <a:graphicData uri="http://schemas.openxmlformats.org/drawingml/2006/table">
            <a:tbl>
              <a:tblPr firstRow="1" bandRow="1">
                <a:tableStyleId>{69CF1AB2-1976-4502-BF36-3FF5EA218861}</a:tableStyleId>
              </a:tblPr>
              <a:tblGrid>
                <a:gridCol w="7022561">
                  <a:extLst>
                    <a:ext uri="{9D8B030D-6E8A-4147-A177-3AD203B41FA5}">
                      <a16:colId xmlns:a16="http://schemas.microsoft.com/office/drawing/2014/main" val="847037391"/>
                    </a:ext>
                  </a:extLst>
                </a:gridCol>
                <a:gridCol w="1375273">
                  <a:extLst>
                    <a:ext uri="{9D8B030D-6E8A-4147-A177-3AD203B41FA5}">
                      <a16:colId xmlns:a16="http://schemas.microsoft.com/office/drawing/2014/main" val="2126247648"/>
                    </a:ext>
                  </a:extLst>
                </a:gridCol>
              </a:tblGrid>
              <a:tr h="429453">
                <a:tc>
                  <a:txBody>
                    <a:bodyPr/>
                    <a:lstStyle/>
                    <a:p>
                      <a:pPr algn="l"/>
                      <a:r>
                        <a:rPr lang="ja-JP" altLang="en-US" sz="2000" spc="0" dirty="0">
                          <a:latin typeface="UD デジタル 教科書体 N-B" panose="02020700000000000000" pitchFamily="17" charset="-128"/>
                          <a:ea typeface="UD デジタル 教科書体 N-B" panose="02020700000000000000" pitchFamily="17" charset="-128"/>
                        </a:rPr>
                        <a:t>最高到達高さ</a:t>
                      </a:r>
                      <a:r>
                        <a:rPr lang="en-US" altLang="ja-JP" sz="2000" spc="0" dirty="0">
                          <a:latin typeface="UD デジタル 教科書体 N-B" panose="02020700000000000000" pitchFamily="17" charset="-128"/>
                          <a:ea typeface="UD デジタル 教科書体 N-B" panose="02020700000000000000" pitchFamily="17" charset="-128"/>
                        </a:rPr>
                        <a:t>(</a:t>
                      </a:r>
                      <a:r>
                        <a:rPr lang="ja-JP" altLang="en-US" sz="2000" spc="0" dirty="0">
                          <a:latin typeface="UD デジタル 教科書体 N-B" panose="02020700000000000000" pitchFamily="17" charset="-128"/>
                          <a:ea typeface="UD デジタル 教科書体 N-B" panose="02020700000000000000" pitchFamily="17" charset="-128"/>
                        </a:rPr>
                        <a:t>実験値</a:t>
                      </a:r>
                      <a:r>
                        <a:rPr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altLang="ja-JP" sz="2000" dirty="0">
                          <a:latin typeface="UD デジタル 教科書体 N-B" panose="02020700000000000000" pitchFamily="17" charset="-128"/>
                          <a:ea typeface="UD デジタル 教科書体 N-B" panose="02020700000000000000" pitchFamily="17" charset="-128"/>
                        </a:rPr>
                        <a:t>0.13</a:t>
                      </a:r>
                      <a:r>
                        <a:rPr lang="ja-JP" altLang="en-US" sz="2000" dirty="0">
                          <a:latin typeface="UD デジタル 教科書体 N-B" panose="02020700000000000000" pitchFamily="17" charset="-128"/>
                          <a:ea typeface="UD デジタル 教科書体 N-B" panose="02020700000000000000" pitchFamily="17" charset="-128"/>
                        </a:rPr>
                        <a:t> </a:t>
                      </a:r>
                      <a:r>
                        <a:rPr lang="en-US" altLang="ja-JP" sz="2000" dirty="0">
                          <a:latin typeface="UD デジタル 教科書体 N-B" panose="02020700000000000000" pitchFamily="17" charset="-128"/>
                          <a:ea typeface="UD デジタル 教科書体 N-B" panose="02020700000000000000" pitchFamily="17" charset="-128"/>
                        </a:rPr>
                        <a:t>m</a:t>
                      </a:r>
                      <a:endParaRPr kumimoji="1" lang="ja-JP" altLang="en-US" sz="200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0104691"/>
                  </a:ext>
                </a:extLst>
              </a:tr>
              <a:tr h="429453">
                <a:tc>
                  <a:txBody>
                    <a:bodyPr/>
                    <a:lstStyle/>
                    <a:p>
                      <a:pPr algn="l"/>
                      <a:r>
                        <a:rPr kumimoji="1" lang="ja-JP" altLang="en-US" sz="2000" spc="0" dirty="0">
                          <a:latin typeface="UD デジタル 教科書体 N-B" panose="02020700000000000000" pitchFamily="17" charset="-128"/>
                          <a:ea typeface="UD デジタル 教科書体 N-B" panose="02020700000000000000" pitchFamily="17" charset="-128"/>
                        </a:rPr>
                        <a:t>球の初速度</a:t>
                      </a:r>
                      <a:r>
                        <a:rPr kumimoji="1" lang="en-US" altLang="ja-JP" sz="2000" spc="0" dirty="0">
                          <a:latin typeface="UD デジタル 教科書体 N-B" panose="02020700000000000000" pitchFamily="17" charset="-128"/>
                          <a:ea typeface="UD デジタル 教科書体 N-B" panose="02020700000000000000" pitchFamily="17" charset="-128"/>
                        </a:rPr>
                        <a:t>(</a:t>
                      </a:r>
                      <a:r>
                        <a:rPr kumimoji="1" lang="ja-JP" altLang="en-US" sz="2000" spc="0" dirty="0">
                          <a:latin typeface="UD デジタル 教科書体 N-B" panose="02020700000000000000" pitchFamily="17" charset="-128"/>
                          <a:ea typeface="UD デジタル 教科書体 N-B" panose="02020700000000000000" pitchFamily="17" charset="-128"/>
                        </a:rPr>
                        <a:t>実験値</a:t>
                      </a:r>
                      <a:r>
                        <a:rPr kumimoji="1"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2000" dirty="0">
                          <a:latin typeface="UD デジタル 教科書体 N-B" panose="02020700000000000000" pitchFamily="17" charset="-128"/>
                          <a:ea typeface="UD デジタル 教科書体 N-B" panose="02020700000000000000" pitchFamily="17" charset="-128"/>
                        </a:rPr>
                        <a:t>1.3 m/s</a:t>
                      </a:r>
                      <a:endParaRPr kumimoji="1" lang="ja-JP" altLang="en-US" sz="200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4003004"/>
                  </a:ext>
                </a:extLst>
              </a:tr>
              <a:tr h="429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latin typeface="UD デジタル 教科書体 NP-B" panose="02020700000000000000" pitchFamily="18" charset="-128"/>
                          <a:ea typeface="UD デジタル 教科書体 NP-B" panose="02020700000000000000" pitchFamily="18" charset="-128"/>
                        </a:rPr>
                        <a:t>球が発射されてから落下するまでの時間</a:t>
                      </a:r>
                      <a:r>
                        <a:rPr lang="en-US" altLang="ja-JP" sz="2000" spc="0" dirty="0">
                          <a:latin typeface="UD デジタル 教科書体 N-B" panose="02020700000000000000" pitchFamily="17" charset="-128"/>
                          <a:ea typeface="UD デジタル 教科書体 N-B" panose="02020700000000000000" pitchFamily="17" charset="-128"/>
                        </a:rPr>
                        <a:t>(</a:t>
                      </a:r>
                      <a:r>
                        <a:rPr lang="ja-JP" altLang="en-US" sz="2000" spc="0" dirty="0">
                          <a:latin typeface="UD デジタル 教科書体 N-B" panose="02020700000000000000" pitchFamily="17" charset="-128"/>
                          <a:ea typeface="UD デジタル 教科書体 N-B" panose="02020700000000000000" pitchFamily="17" charset="-128"/>
                        </a:rPr>
                        <a:t>実験値から推定</a:t>
                      </a:r>
                      <a:r>
                        <a:rPr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2000" spc="0" dirty="0">
                          <a:latin typeface="UD デジタル 教科書体 N-B" panose="02020700000000000000" pitchFamily="17" charset="-128"/>
                          <a:ea typeface="UD デジタル 教科書体 N-B" panose="02020700000000000000" pitchFamily="17" charset="-128"/>
                        </a:rPr>
                        <a:t>0.46 s</a:t>
                      </a:r>
                      <a:endParaRPr kumimoji="1" lang="ja-JP" altLang="en-US" sz="2000" spc="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0935319"/>
                  </a:ext>
                </a:extLst>
              </a:tr>
              <a:tr h="429453">
                <a:tc>
                  <a:txBody>
                    <a:bodyPr/>
                    <a:lstStyle/>
                    <a:p>
                      <a:pPr algn="l"/>
                      <a:r>
                        <a:rPr lang="ja-JP" altLang="en-US" sz="2000" spc="0" dirty="0">
                          <a:latin typeface="UD デジタル 教科書体 N-B" panose="02020700000000000000" pitchFamily="17" charset="-128"/>
                          <a:ea typeface="UD デジタル 教科書体 N-B" panose="02020700000000000000" pitchFamily="17" charset="-128"/>
                        </a:rPr>
                        <a:t>鉛直下方向の加速度</a:t>
                      </a:r>
                      <a:r>
                        <a:rPr lang="en-US" altLang="ja-JP" sz="2000" spc="0" dirty="0">
                          <a:latin typeface="UD デジタル 教科書体 N-B" panose="02020700000000000000" pitchFamily="17" charset="-128"/>
                          <a:ea typeface="UD デジタル 教科書体 N-B" panose="02020700000000000000" pitchFamily="17" charset="-128"/>
                        </a:rPr>
                        <a:t>(</a:t>
                      </a:r>
                      <a:r>
                        <a:rPr lang="ja-JP" altLang="en-US" sz="2000" spc="0" dirty="0">
                          <a:latin typeface="UD デジタル 教科書体 N-B" panose="02020700000000000000" pitchFamily="17" charset="-128"/>
                          <a:ea typeface="UD デジタル 教科書体 N-B" panose="02020700000000000000" pitchFamily="17" charset="-128"/>
                        </a:rPr>
                        <a:t>計算値</a:t>
                      </a:r>
                      <a:r>
                        <a:rPr lang="en-US" altLang="ja-JP" sz="2000" spc="0" dirty="0">
                          <a:latin typeface="UD デジタル 教科書体 N-B" panose="02020700000000000000" pitchFamily="17" charset="-128"/>
                          <a:ea typeface="UD デジタル 教科書体 N-B" panose="02020700000000000000" pitchFamily="17" charset="-128"/>
                        </a:rPr>
                        <a:t>)</a:t>
                      </a:r>
                      <a:endParaRPr kumimoji="1" lang="ja-JP" altLang="en-US" sz="2000" spc="0" dirty="0"/>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kumimoji="1" lang="en-US" altLang="ja-JP" sz="2000" spc="0" dirty="0">
                          <a:latin typeface="UD デジタル 教科書体 N-B" panose="02020700000000000000" pitchFamily="17" charset="-128"/>
                          <a:ea typeface="UD デジタル 教科書体 N-B" panose="02020700000000000000" pitchFamily="17" charset="-128"/>
                        </a:rPr>
                        <a:t>4.32</a:t>
                      </a:r>
                      <a:r>
                        <a:rPr kumimoji="1" lang="ja-JP" altLang="en-US" sz="2000" spc="0" dirty="0">
                          <a:latin typeface="UD デジタル 教科書体 N-B" panose="02020700000000000000" pitchFamily="17" charset="-128"/>
                          <a:ea typeface="UD デジタル 教科書体 N-B" panose="02020700000000000000" pitchFamily="17" charset="-128"/>
                        </a:rPr>
                        <a:t> </a:t>
                      </a:r>
                      <a:r>
                        <a:rPr lang="en-US" altLang="ja-JP" sz="2000" dirty="0">
                          <a:latin typeface="UD デジタル 教科書体 N-B" panose="02020700000000000000" pitchFamily="17" charset="-128"/>
                          <a:ea typeface="UD デジタル 教科書体 N-B" panose="02020700000000000000" pitchFamily="17" charset="-128"/>
                        </a:rPr>
                        <a:t>m/s</a:t>
                      </a:r>
                      <a:r>
                        <a:rPr lang="en-US" altLang="ja-JP" sz="2000" baseline="30000" dirty="0">
                          <a:latin typeface="UD デジタル 教科書体 N-B" panose="02020700000000000000" pitchFamily="17" charset="-128"/>
                          <a:ea typeface="UD デジタル 教科書体 N-B" panose="02020700000000000000" pitchFamily="17" charset="-128"/>
                        </a:rPr>
                        <a:t>2</a:t>
                      </a:r>
                      <a:endParaRPr kumimoji="1" lang="ja-JP" altLang="en-US" sz="2000" spc="0" dirty="0">
                        <a:latin typeface="UD デジタル 教科書体 N-B" panose="02020700000000000000" pitchFamily="17" charset="-128"/>
                        <a:ea typeface="UD デジタル 教科書体 N-B" panose="02020700000000000000" pitchFamily="17" charset="-128"/>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5941376"/>
                  </a:ext>
                </a:extLst>
              </a:tr>
            </a:tbl>
          </a:graphicData>
        </a:graphic>
      </p:graphicFrame>
      <p:sp>
        <p:nvSpPr>
          <p:cNvPr id="12" name="テキスト ボックス 11">
            <a:extLst>
              <a:ext uri="{FF2B5EF4-FFF2-40B4-BE49-F238E27FC236}">
                <a16:creationId xmlns:a16="http://schemas.microsoft.com/office/drawing/2014/main" id="{8B6C2116-5A5E-A47F-D579-2F8978239CD1}"/>
              </a:ext>
            </a:extLst>
          </p:cNvPr>
          <p:cNvSpPr txBox="1"/>
          <p:nvPr/>
        </p:nvSpPr>
        <p:spPr>
          <a:xfrm>
            <a:off x="3182588" y="1702030"/>
            <a:ext cx="3978234" cy="461665"/>
          </a:xfrm>
          <a:prstGeom prst="rect">
            <a:avLst/>
          </a:prstGeom>
          <a:noFill/>
        </p:spPr>
        <p:txBody>
          <a:bodyPr wrap="square" rtlCol="0">
            <a:spAutoFit/>
          </a:bodyPr>
          <a:lstStyle/>
          <a:p>
            <a:r>
              <a:rPr lang="ja-JP" altLang="en-US" sz="2400" dirty="0">
                <a:latin typeface="UD デジタル 教科書体 N-B" panose="02020700000000000000" pitchFamily="17" charset="-128"/>
                <a:ea typeface="UD デジタル 教科書体 N-B" panose="02020700000000000000" pitchFamily="17" charset="-128"/>
              </a:rPr>
              <a:t>表</a:t>
            </a:r>
            <a:r>
              <a:rPr lang="en-US" altLang="ja-JP" sz="2400" dirty="0">
                <a:latin typeface="UD デジタル 教科書体 N-B" panose="02020700000000000000" pitchFamily="17" charset="-128"/>
                <a:ea typeface="UD デジタル 教科書体 N-B" panose="02020700000000000000" pitchFamily="17" charset="-128"/>
              </a:rPr>
              <a:t>2 </a:t>
            </a:r>
            <a:r>
              <a:rPr lang="ja-JP" altLang="en-US" sz="2400" dirty="0">
                <a:latin typeface="UD デジタル 教科書体 N-B" panose="02020700000000000000" pitchFamily="17" charset="-128"/>
                <a:ea typeface="UD デジタル 教科書体 N-B" panose="02020700000000000000" pitchFamily="17" charset="-128"/>
              </a:rPr>
              <a:t>落下実験の実験結果</a:t>
            </a:r>
            <a:endParaRPr lang="en-US" altLang="ja-JP" sz="2400" dirty="0">
              <a:latin typeface="UD デジタル 教科書体 N-B" panose="02020700000000000000" pitchFamily="17" charset="-128"/>
              <a:ea typeface="UD デジタル 教科書体 N-B" panose="02020700000000000000" pitchFamily="17" charset="-128"/>
            </a:endParaRPr>
          </a:p>
        </p:txBody>
      </p:sp>
      <p:sp>
        <p:nvSpPr>
          <p:cNvPr id="13" name="テキスト ボックス 12">
            <a:extLst>
              <a:ext uri="{FF2B5EF4-FFF2-40B4-BE49-F238E27FC236}">
                <a16:creationId xmlns:a16="http://schemas.microsoft.com/office/drawing/2014/main" id="{8888D887-2C24-68DC-16FD-3BDA65427065}"/>
              </a:ext>
            </a:extLst>
          </p:cNvPr>
          <p:cNvSpPr txBox="1"/>
          <p:nvPr/>
        </p:nvSpPr>
        <p:spPr>
          <a:xfrm>
            <a:off x="6017654" y="4916501"/>
            <a:ext cx="3277735" cy="830997"/>
          </a:xfrm>
          <a:prstGeom prst="rect">
            <a:avLst/>
          </a:prstGeom>
          <a:noFill/>
        </p:spPr>
        <p:txBody>
          <a:bodyPr wrap="square" rtlCol="0">
            <a:spAutoFit/>
          </a:bodyPr>
          <a:lstStyle/>
          <a:p>
            <a:r>
              <a:rPr lang="ja-JP" altLang="en-US" sz="2400" dirty="0">
                <a:latin typeface="UD デジタル 教科書体 N-B" panose="02020700000000000000" pitchFamily="17" charset="-128"/>
                <a:ea typeface="UD デジタル 教科書体 N-B" panose="02020700000000000000" pitchFamily="17" charset="-128"/>
              </a:rPr>
              <a:t>図</a:t>
            </a:r>
            <a:r>
              <a:rPr lang="en-US" altLang="ja-JP" sz="2400" dirty="0">
                <a:latin typeface="UD デジタル 教科書体 N-B" panose="02020700000000000000" pitchFamily="17" charset="-128"/>
                <a:ea typeface="UD デジタル 教科書体 N-B" panose="02020700000000000000" pitchFamily="17" charset="-128"/>
              </a:rPr>
              <a:t>2 </a:t>
            </a:r>
            <a:r>
              <a:rPr lang="ja-JP" altLang="en-US" sz="2400" dirty="0">
                <a:latin typeface="UD デジタル 教科書体 N-B" panose="02020700000000000000" pitchFamily="17" charset="-128"/>
                <a:ea typeface="UD デジタル 教科書体 N-B" panose="02020700000000000000" pitchFamily="17" charset="-128"/>
              </a:rPr>
              <a:t>落下実験における斜方投射した球の軌道</a:t>
            </a:r>
            <a:endParaRPr lang="en-US" altLang="ja-JP" sz="2400" dirty="0">
              <a:latin typeface="UD デジタル 教科書体 N-B" panose="02020700000000000000" pitchFamily="17" charset="-128"/>
              <a:ea typeface="UD デジタル 教科書体 N-B" panose="02020700000000000000" pitchFamily="17" charset="-128"/>
            </a:endParaRPr>
          </a:p>
        </p:txBody>
      </p:sp>
      <p:sp>
        <p:nvSpPr>
          <p:cNvPr id="4" name="テキスト ボックス 3">
            <a:extLst>
              <a:ext uri="{FF2B5EF4-FFF2-40B4-BE49-F238E27FC236}">
                <a16:creationId xmlns:a16="http://schemas.microsoft.com/office/drawing/2014/main" id="{477808B6-1692-03E5-401E-995138DD0C83}"/>
              </a:ext>
            </a:extLst>
          </p:cNvPr>
          <p:cNvSpPr txBox="1"/>
          <p:nvPr/>
        </p:nvSpPr>
        <p:spPr>
          <a:xfrm>
            <a:off x="5638882" y="6351662"/>
            <a:ext cx="3666299" cy="307777"/>
          </a:xfrm>
          <a:prstGeom prst="rect">
            <a:avLst/>
          </a:prstGeom>
          <a:noFill/>
        </p:spPr>
        <p:txBody>
          <a:bodyPr wrap="square" rtlCol="0">
            <a:spAutoFit/>
          </a:bodyPr>
          <a:lstStyle/>
          <a:p>
            <a:r>
              <a:rPr lang="ja-JP" altLang="en-US" sz="1400" dirty="0">
                <a:solidFill>
                  <a:srgbClr val="0070C0"/>
                </a:solidFill>
                <a:latin typeface="UD デジタル 教科書体 N-B" panose="02020700000000000000" pitchFamily="17" charset="-128"/>
                <a:ea typeface="UD デジタル 教科書体 N-B" panose="02020700000000000000" pitchFamily="17" charset="-128"/>
              </a:rPr>
              <a:t>＊球の発射点を原点とする座標系を考える。</a:t>
            </a:r>
            <a:endParaRPr lang="en-US" altLang="ja-JP" sz="1400" dirty="0">
              <a:solidFill>
                <a:srgbClr val="0070C0"/>
              </a:solidFill>
              <a:latin typeface="UD デジタル 教科書体 N-B" panose="02020700000000000000" pitchFamily="17" charset="-128"/>
              <a:ea typeface="UD デジタル 教科書体 N-B" panose="02020700000000000000" pitchFamily="17" charset="-128"/>
            </a:endParaRPr>
          </a:p>
        </p:txBody>
      </p:sp>
      <p:cxnSp>
        <p:nvCxnSpPr>
          <p:cNvPr id="6" name="直線矢印コネクタ 5">
            <a:extLst>
              <a:ext uri="{FF2B5EF4-FFF2-40B4-BE49-F238E27FC236}">
                <a16:creationId xmlns:a16="http://schemas.microsoft.com/office/drawing/2014/main" id="{8BDC1B85-C461-3089-0807-19B0EE2BDD20}"/>
              </a:ext>
            </a:extLst>
          </p:cNvPr>
          <p:cNvCxnSpPr>
            <a:cxnSpLocks/>
          </p:cNvCxnSpPr>
          <p:nvPr/>
        </p:nvCxnSpPr>
        <p:spPr>
          <a:xfrm flipV="1">
            <a:off x="921327" y="5502565"/>
            <a:ext cx="0" cy="97200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D20E9749-7312-CF58-4F9B-25837BF7C298}"/>
              </a:ext>
            </a:extLst>
          </p:cNvPr>
          <p:cNvCxnSpPr>
            <a:cxnSpLocks/>
          </p:cNvCxnSpPr>
          <p:nvPr/>
        </p:nvCxnSpPr>
        <p:spPr>
          <a:xfrm>
            <a:off x="921326" y="6474565"/>
            <a:ext cx="972000"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702A9C2C-4505-DE0F-5677-2FBB5B97D8D5}"/>
              </a:ext>
            </a:extLst>
          </p:cNvPr>
          <p:cNvSpPr txBox="1"/>
          <p:nvPr/>
        </p:nvSpPr>
        <p:spPr>
          <a:xfrm>
            <a:off x="704850" y="6379008"/>
            <a:ext cx="1039422" cy="369332"/>
          </a:xfrm>
          <a:prstGeom prst="rect">
            <a:avLst/>
          </a:prstGeom>
          <a:noFill/>
        </p:spPr>
        <p:txBody>
          <a:bodyPr wrap="square" rtlCol="0">
            <a:spAutoFit/>
          </a:bodyPr>
          <a:lstStyle/>
          <a:p>
            <a:r>
              <a:rPr kumimoji="1" lang="en-US" altLang="ja-JP" dirty="0">
                <a:solidFill>
                  <a:srgbClr val="0070C0"/>
                </a:solidFill>
                <a:latin typeface="UD デジタル 教科書体 N-B" panose="02020700000000000000" pitchFamily="17" charset="-128"/>
                <a:ea typeface="UD デジタル 教科書体 N-B" panose="02020700000000000000" pitchFamily="17" charset="-128"/>
              </a:rPr>
              <a:t>O</a:t>
            </a:r>
            <a:endParaRPr kumimoji="1" lang="ja-JP" altLang="en-US" dirty="0">
              <a:solidFill>
                <a:srgbClr val="0070C0"/>
              </a:solidFill>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4028569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B23F8BDC-7B1D-E9C2-26AA-5C1036C7CD96}"/>
              </a:ext>
            </a:extLst>
          </p:cNvPr>
          <p:cNvSpPr txBox="1">
            <a:spLocks/>
          </p:cNvSpPr>
          <p:nvPr/>
        </p:nvSpPr>
        <p:spPr>
          <a:xfrm>
            <a:off x="232065" y="1622641"/>
            <a:ext cx="9427740" cy="2004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・球の最高到達高さ</a:t>
            </a:r>
            <a:endPar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→地上実験と比較して落下実験のほうが球の最高到達高さは高い。</a:t>
            </a:r>
            <a:endPar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ltLang="ja-JP" sz="800" dirty="0">
              <a:solidFill>
                <a:sysClr val="windowText" lastClr="000000"/>
              </a:solidFill>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・計算から求めた</a:t>
            </a:r>
            <a:r>
              <a:rPr lang="ja-JP" altLang="en-US" sz="2000" spc="0" dirty="0">
                <a:latin typeface="UD デジタル 教科書体 N-B" panose="02020700000000000000" pitchFamily="17" charset="-128"/>
                <a:ea typeface="UD デジタル 教科書体 N-B" panose="02020700000000000000" pitchFamily="17" charset="-128"/>
              </a:rPr>
              <a:t>鉛直下方向の加速度</a:t>
            </a:r>
            <a:endParaRPr lang="en-US" altLang="ja-JP" sz="2000" spc="0" dirty="0">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a:t>
            </a: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地上実験と比較して落下実験のほうが球の鉛直下方向の加速度は低い値</a:t>
            </a:r>
            <a:r>
              <a:rPr lang="ja-JP" altLang="en-US" sz="2000" dirty="0">
                <a:solidFill>
                  <a:sysClr val="windowText" lastClr="000000"/>
                </a:solidFill>
                <a:latin typeface="UD デジタル 教科書体 N-B" panose="02020700000000000000" pitchFamily="17" charset="-128"/>
                <a:ea typeface="UD デジタル 教科書体 N-B" panose="02020700000000000000" pitchFamily="17" charset="-128"/>
              </a:rPr>
              <a:t>を示す。</a:t>
            </a:r>
            <a:endPar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9" name="テキスト ボックス 8">
            <a:extLst>
              <a:ext uri="{FF2B5EF4-FFF2-40B4-BE49-F238E27FC236}">
                <a16:creationId xmlns:a16="http://schemas.microsoft.com/office/drawing/2014/main" id="{0031DB85-729B-4B86-91F7-1D506415A119}"/>
              </a:ext>
            </a:extLst>
          </p:cNvPr>
          <p:cNvSpPr txBox="1"/>
          <p:nvPr/>
        </p:nvSpPr>
        <p:spPr>
          <a:xfrm>
            <a:off x="523544" y="1031359"/>
            <a:ext cx="184731" cy="1661993"/>
          </a:xfrm>
          <a:prstGeom prst="rect">
            <a:avLst/>
          </a:prstGeom>
          <a:noFill/>
          <a:effectLst>
            <a:softEdge rad="0"/>
          </a:effectLst>
        </p:spPr>
        <p:txBody>
          <a:bodyPr wrap="none" rtlCol="0">
            <a:spAutoFit/>
          </a:bodyPr>
          <a:lstStyle/>
          <a:p>
            <a:endParaRPr lang="en-US" altLang="ja-JP" sz="2800" dirty="0"/>
          </a:p>
          <a:p>
            <a:endParaRPr lang="en-US" altLang="ja-JP" sz="2800" dirty="0"/>
          </a:p>
          <a:p>
            <a:endParaRPr lang="en-US" altLang="ja-JP" sz="2800" dirty="0"/>
          </a:p>
          <a:p>
            <a:endParaRPr lang="ja-JP" altLang="en-US" dirty="0"/>
          </a:p>
        </p:txBody>
      </p:sp>
      <p:sp>
        <p:nvSpPr>
          <p:cNvPr id="5" name="タイトル 1">
            <a:extLst>
              <a:ext uri="{FF2B5EF4-FFF2-40B4-BE49-F238E27FC236}">
                <a16:creationId xmlns:a16="http://schemas.microsoft.com/office/drawing/2014/main" id="{51798B14-9BEE-2CFD-E7D3-05FB4D7F5B74}"/>
              </a:ext>
            </a:extLst>
          </p:cNvPr>
          <p:cNvSpPr txBox="1">
            <a:spLocks/>
          </p:cNvSpPr>
          <p:nvPr/>
        </p:nvSpPr>
        <p:spPr>
          <a:xfrm>
            <a:off x="526471" y="-46796"/>
            <a:ext cx="78575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600" b="1" dirty="0">
                <a:latin typeface="UD デジタル 教科書体 NP-B" panose="02020700000000000000" pitchFamily="18" charset="-128"/>
                <a:ea typeface="UD デジタル 教科書体 NP-B" panose="02020700000000000000" pitchFamily="18" charset="-128"/>
              </a:rPr>
              <a:t>実験結果のまとめ</a:t>
            </a:r>
          </a:p>
        </p:txBody>
      </p:sp>
      <p:cxnSp>
        <p:nvCxnSpPr>
          <p:cNvPr id="11" name="直線コネクタ 10">
            <a:extLst>
              <a:ext uri="{FF2B5EF4-FFF2-40B4-BE49-F238E27FC236}">
                <a16:creationId xmlns:a16="http://schemas.microsoft.com/office/drawing/2014/main" id="{A631CD28-B75A-17F7-643C-37AD3FFB314B}"/>
              </a:ext>
            </a:extLst>
          </p:cNvPr>
          <p:cNvCxnSpPr>
            <a:cxnSpLocks/>
          </p:cNvCxnSpPr>
          <p:nvPr/>
        </p:nvCxnSpPr>
        <p:spPr>
          <a:xfrm>
            <a:off x="467095" y="952629"/>
            <a:ext cx="4356000" cy="0"/>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スライド番号プレースホルダー 3">
            <a:extLst>
              <a:ext uri="{FF2B5EF4-FFF2-40B4-BE49-F238E27FC236}">
                <a16:creationId xmlns:a16="http://schemas.microsoft.com/office/drawing/2014/main" id="{15DDFEC0-EDA6-BD0A-4AD4-7F5C7B691917}"/>
              </a:ext>
            </a:extLst>
          </p:cNvPr>
          <p:cNvSpPr>
            <a:spLocks noGrp="1"/>
          </p:cNvSpPr>
          <p:nvPr>
            <p:ph type="sldNum" sz="quarter" idx="12"/>
          </p:nvPr>
        </p:nvSpPr>
        <p:spPr>
          <a:xfrm>
            <a:off x="6977524" y="6098938"/>
            <a:ext cx="2812906" cy="700688"/>
          </a:xfrm>
        </p:spPr>
        <p:txBody>
          <a:bodyPr/>
          <a:lstStyle/>
          <a:p>
            <a:fld id="{D322FCD7-4286-B147-A348-31E2CFC2C70F}" type="slidenum">
              <a:rPr kumimoji="1" lang="ja-JP" altLang="en-US" sz="1600" smtClean="0">
                <a:latin typeface="UD デジタル 教科書体 NP-B" panose="02020700000000000000" pitchFamily="18" charset="-128"/>
                <a:ea typeface="UD デジタル 教科書体 NP-B" panose="02020700000000000000" pitchFamily="18" charset="-128"/>
              </a:rPr>
              <a:t>7</a:t>
            </a:fld>
            <a:endParaRPr kumimoji="1" lang="ja-JP" altLang="en-US" sz="1600">
              <a:latin typeface="UD デジタル 教科書体 NP-B" panose="02020700000000000000" pitchFamily="18" charset="-128"/>
              <a:ea typeface="UD デジタル 教科書体 NP-B" panose="02020700000000000000" pitchFamily="18" charset="-128"/>
            </a:endParaRPr>
          </a:p>
        </p:txBody>
      </p:sp>
      <p:sp>
        <p:nvSpPr>
          <p:cNvPr id="15" name="正方形/長方形 14">
            <a:extLst>
              <a:ext uri="{FF2B5EF4-FFF2-40B4-BE49-F238E27FC236}">
                <a16:creationId xmlns:a16="http://schemas.microsoft.com/office/drawing/2014/main" id="{B82534E1-E08B-1B6D-2465-259A9F2FA022}"/>
              </a:ext>
            </a:extLst>
          </p:cNvPr>
          <p:cNvSpPr/>
          <p:nvPr/>
        </p:nvSpPr>
        <p:spPr>
          <a:xfrm>
            <a:off x="235638" y="1370327"/>
            <a:ext cx="9516292" cy="2189266"/>
          </a:xfrm>
          <a:prstGeom prst="rect">
            <a:avLst/>
          </a:prstGeom>
          <a:noFill/>
          <a:ln w="1905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16" name="正方形/長方形 15">
            <a:extLst>
              <a:ext uri="{FF2B5EF4-FFF2-40B4-BE49-F238E27FC236}">
                <a16:creationId xmlns:a16="http://schemas.microsoft.com/office/drawing/2014/main" id="{4C4C67FF-0039-7B1D-0BF2-9F53EF722DA0}"/>
              </a:ext>
            </a:extLst>
          </p:cNvPr>
          <p:cNvSpPr/>
          <p:nvPr/>
        </p:nvSpPr>
        <p:spPr>
          <a:xfrm flipV="1">
            <a:off x="464168" y="1061281"/>
            <a:ext cx="3442815" cy="5701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20" name="テキスト ボックス 19">
            <a:extLst>
              <a:ext uri="{FF2B5EF4-FFF2-40B4-BE49-F238E27FC236}">
                <a16:creationId xmlns:a16="http://schemas.microsoft.com/office/drawing/2014/main" id="{F66FC005-B702-D5E1-FB45-FF28FC83FB28}"/>
              </a:ext>
            </a:extLst>
          </p:cNvPr>
          <p:cNvSpPr txBox="1"/>
          <p:nvPr/>
        </p:nvSpPr>
        <p:spPr>
          <a:xfrm>
            <a:off x="524520" y="1164340"/>
            <a:ext cx="3382463" cy="43005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sng"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実験から分かったこと</a:t>
            </a:r>
            <a:endParaRPr kumimoji="1" lang="en-US" altLang="ja-JP" sz="2400" b="0" i="0" u="sng"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23" name="正方形/長方形 22">
            <a:extLst>
              <a:ext uri="{FF2B5EF4-FFF2-40B4-BE49-F238E27FC236}">
                <a16:creationId xmlns:a16="http://schemas.microsoft.com/office/drawing/2014/main" id="{FCABA95B-E73E-04A4-5F85-A2CF40479EC6}"/>
              </a:ext>
            </a:extLst>
          </p:cNvPr>
          <p:cNvSpPr/>
          <p:nvPr/>
        </p:nvSpPr>
        <p:spPr>
          <a:xfrm>
            <a:off x="223135" y="3934337"/>
            <a:ext cx="9516292" cy="2243265"/>
          </a:xfrm>
          <a:prstGeom prst="rect">
            <a:avLst/>
          </a:prstGeom>
          <a:noFill/>
          <a:ln w="19050" cap="flat" cmpd="sng" algn="ctr">
            <a:solidFill>
              <a:srgbClr val="4472C4">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14" name="下矢印 8">
            <a:extLst>
              <a:ext uri="{FF2B5EF4-FFF2-40B4-BE49-F238E27FC236}">
                <a16:creationId xmlns:a16="http://schemas.microsoft.com/office/drawing/2014/main" id="{C700B482-9694-5F63-A103-72DE9FC42B31}"/>
              </a:ext>
            </a:extLst>
          </p:cNvPr>
          <p:cNvSpPr/>
          <p:nvPr/>
        </p:nvSpPr>
        <p:spPr>
          <a:xfrm>
            <a:off x="4423405" y="3409750"/>
            <a:ext cx="593780" cy="704347"/>
          </a:xfrm>
          <a:prstGeom prst="downArrow">
            <a:avLst/>
          </a:prstGeom>
          <a:solidFill>
            <a:schemeClr val="accent1">
              <a:lumMod val="60000"/>
              <a:lumOff val="40000"/>
            </a:schemeClr>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24" name="正方形/長方形 23">
            <a:extLst>
              <a:ext uri="{FF2B5EF4-FFF2-40B4-BE49-F238E27FC236}">
                <a16:creationId xmlns:a16="http://schemas.microsoft.com/office/drawing/2014/main" id="{8A2E5F22-D8C9-E15D-8889-C922F0F88856}"/>
              </a:ext>
            </a:extLst>
          </p:cNvPr>
          <p:cNvSpPr/>
          <p:nvPr/>
        </p:nvSpPr>
        <p:spPr>
          <a:xfrm flipV="1">
            <a:off x="464169" y="3625293"/>
            <a:ext cx="948996" cy="5701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25" name="テキスト ボックス 24">
            <a:extLst>
              <a:ext uri="{FF2B5EF4-FFF2-40B4-BE49-F238E27FC236}">
                <a16:creationId xmlns:a16="http://schemas.microsoft.com/office/drawing/2014/main" id="{11185D91-23B7-BA29-660A-14DC9A355AFA}"/>
              </a:ext>
            </a:extLst>
          </p:cNvPr>
          <p:cNvSpPr txBox="1"/>
          <p:nvPr/>
        </p:nvSpPr>
        <p:spPr>
          <a:xfrm>
            <a:off x="524521" y="3728351"/>
            <a:ext cx="1446784" cy="43005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400" b="0" i="0" u="sng"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考察</a:t>
            </a:r>
            <a:endParaRPr kumimoji="1" lang="en-US" altLang="ja-JP" sz="2400" b="0" i="0" u="sng"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endParaRPr>
          </a:p>
        </p:txBody>
      </p:sp>
      <p:sp>
        <p:nvSpPr>
          <p:cNvPr id="26" name="コンテンツ プレースホルダー 2">
            <a:extLst>
              <a:ext uri="{FF2B5EF4-FFF2-40B4-BE49-F238E27FC236}">
                <a16:creationId xmlns:a16="http://schemas.microsoft.com/office/drawing/2014/main" id="{2CA8DB7A-046E-4D38-DA67-9F8779B6FEFA}"/>
              </a:ext>
            </a:extLst>
          </p:cNvPr>
          <p:cNvSpPr txBox="1">
            <a:spLocks/>
          </p:cNvSpPr>
          <p:nvPr/>
        </p:nvSpPr>
        <p:spPr>
          <a:xfrm>
            <a:off x="241689" y="4173217"/>
            <a:ext cx="9839957" cy="20043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・球は、地上実験と比較して</a:t>
            </a:r>
            <a:r>
              <a:rPr kumimoji="1" lang="ja-JP" altLang="en-US" sz="2000" b="0" i="0" u="none"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rPr>
              <a:t>落下実験において無重力下に近い挙動</a:t>
            </a: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を示す</a:t>
            </a:r>
            <a:r>
              <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ltLang="ja-JP" sz="800" dirty="0">
              <a:solidFill>
                <a:sysClr val="windowText" lastClr="000000"/>
              </a:solidFill>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・地上実験と落下実験で異なる実験条件として、</a:t>
            </a:r>
            <a:r>
              <a:rPr kumimoji="1" lang="ja-JP" altLang="en-US"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段ボール</a:t>
            </a:r>
            <a:r>
              <a:rPr kumimoji="1" lang="en-US" altLang="ja-JP"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a:t>
            </a:r>
            <a:r>
              <a:rPr kumimoji="1" lang="ja-JP" altLang="en-US"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実験装置</a:t>
            </a:r>
            <a:r>
              <a:rPr kumimoji="1" lang="en-US" altLang="ja-JP"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a:t>
            </a:r>
            <a:r>
              <a:rPr kumimoji="1" lang="ja-JP" altLang="en-US"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の落下速度</a:t>
            </a:r>
            <a:endParaRPr kumimoji="1" lang="en-US" altLang="ja-JP"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effectLst/>
                <a:uLnTx/>
                <a:uFillTx/>
                <a:latin typeface="UD デジタル 教科書体 N-B" panose="02020700000000000000" pitchFamily="17" charset="-128"/>
                <a:ea typeface="UD デジタル 教科書体 N-B" panose="02020700000000000000" pitchFamily="17" charset="-128"/>
              </a:rPr>
              <a:t>  と加速度</a:t>
            </a:r>
            <a:r>
              <a:rPr kumimoji="1" lang="ja-JP" altLang="en-US"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が考えられる</a:t>
            </a:r>
            <a:r>
              <a:rPr kumimoji="1" lang="en-US" altLang="ja-JP" sz="2000" b="0" i="0" u="none" strike="noStrike" kern="1200" cap="none" spc="0" normalizeH="0" baseline="0" noProof="0" dirty="0">
                <a:ln>
                  <a:noFill/>
                </a:ln>
                <a:solidFill>
                  <a:sysClr val="windowText" lastClr="000000"/>
                </a:solidFill>
                <a:effectLst/>
                <a:uLnTx/>
                <a:uFillTx/>
                <a:latin typeface="UD デジタル 教科書体 N-B" panose="02020700000000000000" pitchFamily="17" charset="-128"/>
                <a:ea typeface="UD デジタル 教科書体 N-B" panose="02020700000000000000" pitchFamily="17" charset="-128"/>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000" spc="0" dirty="0">
                <a:latin typeface="UD デジタル 教科書体 N-B" panose="02020700000000000000" pitchFamily="17" charset="-128"/>
                <a:ea typeface="UD デジタル 教科書体 N-B" panose="02020700000000000000" pitchFamily="17" charset="-128"/>
              </a:rPr>
              <a:t>→</a:t>
            </a:r>
            <a:r>
              <a:rPr lang="ja-JP" altLang="en-US" sz="2000" dirty="0">
                <a:solidFill>
                  <a:srgbClr val="FF0000"/>
                </a:solidFill>
                <a:latin typeface="UD デジタル 教科書体 N-B" panose="02020700000000000000" pitchFamily="17" charset="-128"/>
                <a:ea typeface="UD デジタル 教科書体 N-B" panose="02020700000000000000" pitchFamily="17" charset="-128"/>
              </a:rPr>
              <a:t>実験装置</a:t>
            </a:r>
            <a:r>
              <a:rPr lang="ja-JP" altLang="en-US" sz="2000" spc="0" dirty="0">
                <a:solidFill>
                  <a:srgbClr val="FF0000"/>
                </a:solidFill>
                <a:latin typeface="UD デジタル 教科書体 N-B" panose="02020700000000000000" pitchFamily="17" charset="-128"/>
                <a:ea typeface="UD デジタル 教科書体 N-B" panose="02020700000000000000" pitchFamily="17" charset="-128"/>
              </a:rPr>
              <a:t>の落下速度が実験結果にどのような影響を及ぼすかについて検討を加える</a:t>
            </a:r>
            <a:endParaRPr lang="en-US" altLang="ja-JP" sz="2000" spc="0" dirty="0">
              <a:solidFill>
                <a:srgbClr val="FF0000"/>
              </a:solidFill>
              <a:latin typeface="UD デジタル 教科書体 N-B" panose="02020700000000000000" pitchFamily="17" charset="-128"/>
              <a:ea typeface="UD デジタル 教科書体 N-B" panose="02020700000000000000" pitchFamily="17" charset="-128"/>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ja-JP" altLang="en-US" sz="2000" spc="0" dirty="0">
                <a:solidFill>
                  <a:srgbClr val="FF0000"/>
                </a:solidFill>
                <a:latin typeface="UD デジタル 教科書体 N-B" panose="02020700000000000000" pitchFamily="17" charset="-128"/>
                <a:ea typeface="UD デジタル 教科書体 N-B" panose="02020700000000000000" pitchFamily="17" charset="-128"/>
              </a:rPr>
              <a:t>  ため、追加実験を行う</a:t>
            </a:r>
            <a:r>
              <a:rPr lang="en-US" altLang="ja-JP" sz="2000" spc="0" dirty="0">
                <a:solidFill>
                  <a:srgbClr val="FF0000"/>
                </a:solidFill>
                <a:latin typeface="UD デジタル 教科書体 N-B" panose="02020700000000000000" pitchFamily="17" charset="-128"/>
                <a:ea typeface="UD デジタル 教科書体 N-B" panose="02020700000000000000" pitchFamily="17" charset="-128"/>
              </a:rPr>
              <a:t>｡</a:t>
            </a:r>
          </a:p>
        </p:txBody>
      </p:sp>
    </p:spTree>
    <p:extLst>
      <p:ext uri="{BB962C8B-B14F-4D97-AF65-F5344CB8AC3E}">
        <p14:creationId xmlns:p14="http://schemas.microsoft.com/office/powerpoint/2010/main" val="486750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スライド番号プレースホルダー 3">
            <a:extLst>
              <a:ext uri="{FF2B5EF4-FFF2-40B4-BE49-F238E27FC236}">
                <a16:creationId xmlns:a16="http://schemas.microsoft.com/office/drawing/2014/main" id="{80743BB2-CEBE-CDF6-EF46-5D16E158D188}"/>
              </a:ext>
            </a:extLst>
          </p:cNvPr>
          <p:cNvSpPr>
            <a:spLocks noGrp="1"/>
          </p:cNvSpPr>
          <p:nvPr>
            <p:ph type="sldNum" sz="quarter" idx="12"/>
          </p:nvPr>
        </p:nvSpPr>
        <p:spPr>
          <a:xfrm>
            <a:off x="6977524" y="6098938"/>
            <a:ext cx="2812906" cy="700688"/>
          </a:xfrm>
        </p:spPr>
        <p:txBody>
          <a:bodyPr/>
          <a:lstStyle/>
          <a:p>
            <a:fld id="{D322FCD7-4286-B147-A348-31E2CFC2C70F}" type="slidenum">
              <a:rPr kumimoji="1" lang="ja-JP" altLang="en-US" sz="1600" smtClean="0">
                <a:latin typeface="UD デジタル 教科書体 NP-B" panose="02020700000000000000" pitchFamily="18" charset="-128"/>
                <a:ea typeface="UD デジタル 教科書体 NP-B" panose="02020700000000000000" pitchFamily="18" charset="-128"/>
              </a:rPr>
              <a:t>8</a:t>
            </a:fld>
            <a:endParaRPr kumimoji="1" lang="ja-JP" altLang="en-US" sz="1600" dirty="0">
              <a:latin typeface="UD デジタル 教科書体 NP-B" panose="02020700000000000000" pitchFamily="18" charset="-128"/>
              <a:ea typeface="UD デジタル 教科書体 NP-B" panose="02020700000000000000" pitchFamily="18" charset="-128"/>
            </a:endParaRPr>
          </a:p>
        </p:txBody>
      </p:sp>
      <p:sp>
        <p:nvSpPr>
          <p:cNvPr id="69" name="タイトル 1">
            <a:extLst>
              <a:ext uri="{FF2B5EF4-FFF2-40B4-BE49-F238E27FC236}">
                <a16:creationId xmlns:a16="http://schemas.microsoft.com/office/drawing/2014/main" id="{1A92C06D-899F-CFF2-0F4D-A0244300FA35}"/>
              </a:ext>
            </a:extLst>
          </p:cNvPr>
          <p:cNvSpPr txBox="1">
            <a:spLocks/>
          </p:cNvSpPr>
          <p:nvPr/>
        </p:nvSpPr>
        <p:spPr>
          <a:xfrm>
            <a:off x="222539" y="-134700"/>
            <a:ext cx="78575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kumimoji="1" lang="ja-JP" altLang="en-US" sz="3600" b="1" dirty="0">
                <a:latin typeface="UD デジタル 教科書体 NP-B" panose="02020700000000000000" pitchFamily="18" charset="-128"/>
                <a:ea typeface="UD デジタル 教科書体 NP-B" panose="02020700000000000000" pitchFamily="18" charset="-128"/>
              </a:rPr>
              <a:t>追加実験の内容</a:t>
            </a:r>
            <a:endParaRPr lang="ja-JP" altLang="en-US" sz="3600" b="1" dirty="0">
              <a:latin typeface="UD デジタル 教科書体 NP-B" panose="02020700000000000000" pitchFamily="18" charset="-128"/>
              <a:ea typeface="UD デジタル 教科書体 NP-B" panose="02020700000000000000" pitchFamily="18" charset="-128"/>
            </a:endParaRPr>
          </a:p>
        </p:txBody>
      </p:sp>
      <p:cxnSp>
        <p:nvCxnSpPr>
          <p:cNvPr id="73" name="直線コネクタ 72">
            <a:extLst>
              <a:ext uri="{FF2B5EF4-FFF2-40B4-BE49-F238E27FC236}">
                <a16:creationId xmlns:a16="http://schemas.microsoft.com/office/drawing/2014/main" id="{5CAC99C6-8AE9-F37E-72A7-B121AD06F8C8}"/>
              </a:ext>
            </a:extLst>
          </p:cNvPr>
          <p:cNvCxnSpPr>
            <a:cxnSpLocks/>
          </p:cNvCxnSpPr>
          <p:nvPr/>
        </p:nvCxnSpPr>
        <p:spPr>
          <a:xfrm>
            <a:off x="222538" y="801225"/>
            <a:ext cx="3384000" cy="0"/>
          </a:xfrm>
          <a:prstGeom prst="line">
            <a:avLst/>
          </a:prstGeom>
          <a:ln w="349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8" name="下矢印 2">
            <a:extLst>
              <a:ext uri="{FF2B5EF4-FFF2-40B4-BE49-F238E27FC236}">
                <a16:creationId xmlns:a16="http://schemas.microsoft.com/office/drawing/2014/main" id="{567695D0-DCC3-245F-4297-219561DDF81F}"/>
              </a:ext>
            </a:extLst>
          </p:cNvPr>
          <p:cNvSpPr/>
          <p:nvPr/>
        </p:nvSpPr>
        <p:spPr>
          <a:xfrm>
            <a:off x="2216758" y="3581046"/>
            <a:ext cx="404813" cy="740245"/>
          </a:xfrm>
          <a:prstGeom prst="downArrow">
            <a:avLst/>
          </a:prstGeom>
          <a:solidFill>
            <a:schemeClr val="accent5">
              <a:lumMod val="60000"/>
              <a:lumOff val="4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a:solidFill>
                <a:schemeClr val="accent5">
                  <a:lumMod val="40000"/>
                  <a:lumOff val="60000"/>
                </a:schemeClr>
              </a:solidFill>
              <a:latin typeface="UD デジタル 教科書体 NP-B" panose="02020700000000000000" pitchFamily="18" charset="-128"/>
              <a:ea typeface="UD デジタル 教科書体 NP-B" panose="02020700000000000000" pitchFamily="18" charset="-128"/>
            </a:endParaRPr>
          </a:p>
        </p:txBody>
      </p:sp>
      <p:sp>
        <p:nvSpPr>
          <p:cNvPr id="129" name="テキスト ボックス 128">
            <a:extLst>
              <a:ext uri="{FF2B5EF4-FFF2-40B4-BE49-F238E27FC236}">
                <a16:creationId xmlns:a16="http://schemas.microsoft.com/office/drawing/2014/main" id="{7313FE08-3EA1-55F2-7AED-14D090973B41}"/>
              </a:ext>
            </a:extLst>
          </p:cNvPr>
          <p:cNvSpPr txBox="1"/>
          <p:nvPr/>
        </p:nvSpPr>
        <p:spPr>
          <a:xfrm>
            <a:off x="2633417" y="3683550"/>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落下</a:t>
            </a:r>
          </a:p>
        </p:txBody>
      </p:sp>
      <p:grpSp>
        <p:nvGrpSpPr>
          <p:cNvPr id="81" name="グループ化 80">
            <a:extLst>
              <a:ext uri="{FF2B5EF4-FFF2-40B4-BE49-F238E27FC236}">
                <a16:creationId xmlns:a16="http://schemas.microsoft.com/office/drawing/2014/main" id="{AAADFBBC-1956-C214-72DD-38C64F594882}"/>
              </a:ext>
            </a:extLst>
          </p:cNvPr>
          <p:cNvGrpSpPr/>
          <p:nvPr/>
        </p:nvGrpSpPr>
        <p:grpSpPr>
          <a:xfrm>
            <a:off x="1203218" y="3044829"/>
            <a:ext cx="521320" cy="377806"/>
            <a:chOff x="1061587" y="1673854"/>
            <a:chExt cx="521320" cy="377806"/>
          </a:xfrm>
        </p:grpSpPr>
        <p:sp>
          <p:nvSpPr>
            <p:cNvPr id="82" name="テキスト ボックス 81">
              <a:extLst>
                <a:ext uri="{FF2B5EF4-FFF2-40B4-BE49-F238E27FC236}">
                  <a16:creationId xmlns:a16="http://schemas.microsoft.com/office/drawing/2014/main" id="{8CD7A5CD-8A04-B84B-9069-7F389AEDDB5D}"/>
                </a:ext>
              </a:extLst>
            </p:cNvPr>
            <p:cNvSpPr txBox="1"/>
            <p:nvPr/>
          </p:nvSpPr>
          <p:spPr>
            <a:xfrm>
              <a:off x="1061587" y="1757653"/>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83" name="テキスト ボックス 82">
              <a:extLst>
                <a:ext uri="{FF2B5EF4-FFF2-40B4-BE49-F238E27FC236}">
                  <a16:creationId xmlns:a16="http://schemas.microsoft.com/office/drawing/2014/main" id="{DB6ACFC5-A260-1794-A000-A1CD518FD42B}"/>
                </a:ext>
              </a:extLst>
            </p:cNvPr>
            <p:cNvSpPr txBox="1"/>
            <p:nvPr/>
          </p:nvSpPr>
          <p:spPr>
            <a:xfrm>
              <a:off x="1068395" y="1694037"/>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cxnSp>
          <p:nvCxnSpPr>
            <p:cNvPr id="84" name="直線コネクタ 83">
              <a:extLst>
                <a:ext uri="{FF2B5EF4-FFF2-40B4-BE49-F238E27FC236}">
                  <a16:creationId xmlns:a16="http://schemas.microsoft.com/office/drawing/2014/main" id="{6C4A513C-F73D-F0CE-3097-9F8BB0E49FB7}"/>
                </a:ext>
              </a:extLst>
            </p:cNvPr>
            <p:cNvCxnSpPr>
              <a:cxnSpLocks/>
            </p:cNvCxnSpPr>
            <p:nvPr/>
          </p:nvCxnSpPr>
          <p:spPr>
            <a:xfrm>
              <a:off x="1499212" y="1673854"/>
              <a:ext cx="0" cy="17149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6" name="テキスト ボックス 85">
            <a:extLst>
              <a:ext uri="{FF2B5EF4-FFF2-40B4-BE49-F238E27FC236}">
                <a16:creationId xmlns:a16="http://schemas.microsoft.com/office/drawing/2014/main" id="{9E3AE2E0-67DA-3BFE-9C5C-2DFC75A35BB1}"/>
              </a:ext>
            </a:extLst>
          </p:cNvPr>
          <p:cNvSpPr txBox="1"/>
          <p:nvPr/>
        </p:nvSpPr>
        <p:spPr>
          <a:xfrm>
            <a:off x="1393218" y="3129963"/>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87" name="テキスト ボックス 86">
            <a:extLst>
              <a:ext uri="{FF2B5EF4-FFF2-40B4-BE49-F238E27FC236}">
                <a16:creationId xmlns:a16="http://schemas.microsoft.com/office/drawing/2014/main" id="{22F2326A-E283-27A9-F302-6B21AC6112CF}"/>
              </a:ext>
            </a:extLst>
          </p:cNvPr>
          <p:cNvSpPr txBox="1"/>
          <p:nvPr/>
        </p:nvSpPr>
        <p:spPr>
          <a:xfrm>
            <a:off x="1400026" y="3066347"/>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cxnSp>
        <p:nvCxnSpPr>
          <p:cNvPr id="88" name="直線コネクタ 87">
            <a:extLst>
              <a:ext uri="{FF2B5EF4-FFF2-40B4-BE49-F238E27FC236}">
                <a16:creationId xmlns:a16="http://schemas.microsoft.com/office/drawing/2014/main" id="{C8D78847-2D4B-0C2A-A958-C79CCBC2FD91}"/>
              </a:ext>
            </a:extLst>
          </p:cNvPr>
          <p:cNvCxnSpPr>
            <a:cxnSpLocks/>
          </p:cNvCxnSpPr>
          <p:nvPr/>
        </p:nvCxnSpPr>
        <p:spPr>
          <a:xfrm>
            <a:off x="1827668" y="3042989"/>
            <a:ext cx="0" cy="1714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フリーフォーム: 図形 89">
            <a:extLst>
              <a:ext uri="{FF2B5EF4-FFF2-40B4-BE49-F238E27FC236}">
                <a16:creationId xmlns:a16="http://schemas.microsoft.com/office/drawing/2014/main" id="{98F7104A-F2F7-6DF4-DC26-2247C3EBB771}"/>
              </a:ext>
            </a:extLst>
          </p:cNvPr>
          <p:cNvSpPr/>
          <p:nvPr/>
        </p:nvSpPr>
        <p:spPr>
          <a:xfrm>
            <a:off x="1788674" y="3304574"/>
            <a:ext cx="105335" cy="679599"/>
          </a:xfrm>
          <a:custGeom>
            <a:avLst/>
            <a:gdLst>
              <a:gd name="connsiteX0" fmla="*/ 42862 w 127135"/>
              <a:gd name="connsiteY0" fmla="*/ 0 h 354013"/>
              <a:gd name="connsiteX1" fmla="*/ 85725 w 127135"/>
              <a:gd name="connsiteY1" fmla="*/ 112713 h 354013"/>
              <a:gd name="connsiteX2" fmla="*/ 127000 w 127135"/>
              <a:gd name="connsiteY2" fmla="*/ 193675 h 354013"/>
              <a:gd name="connsiteX3" fmla="*/ 71437 w 127135"/>
              <a:gd name="connsiteY3" fmla="*/ 285750 h 354013"/>
              <a:gd name="connsiteX4" fmla="*/ 0 w 127135"/>
              <a:gd name="connsiteY4" fmla="*/ 354013 h 35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35" h="354013">
                <a:moveTo>
                  <a:pt x="42862" y="0"/>
                </a:moveTo>
                <a:cubicBezTo>
                  <a:pt x="57282" y="40217"/>
                  <a:pt x="71702" y="80434"/>
                  <a:pt x="85725" y="112713"/>
                </a:cubicBezTo>
                <a:cubicBezTo>
                  <a:pt x="99748" y="144992"/>
                  <a:pt x="129381" y="164836"/>
                  <a:pt x="127000" y="193675"/>
                </a:cubicBezTo>
                <a:cubicBezTo>
                  <a:pt x="124619" y="222515"/>
                  <a:pt x="92604" y="259027"/>
                  <a:pt x="71437" y="285750"/>
                </a:cubicBezTo>
                <a:cubicBezTo>
                  <a:pt x="50270" y="312473"/>
                  <a:pt x="25135" y="333243"/>
                  <a:pt x="0" y="354013"/>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リーフォーム: 図形 91">
            <a:extLst>
              <a:ext uri="{FF2B5EF4-FFF2-40B4-BE49-F238E27FC236}">
                <a16:creationId xmlns:a16="http://schemas.microsoft.com/office/drawing/2014/main" id="{C0A3D906-7EA3-ADD9-F298-B60D688BEFA8}"/>
              </a:ext>
            </a:extLst>
          </p:cNvPr>
          <p:cNvSpPr/>
          <p:nvPr/>
        </p:nvSpPr>
        <p:spPr>
          <a:xfrm>
            <a:off x="1624261" y="3305701"/>
            <a:ext cx="45719" cy="664585"/>
          </a:xfrm>
          <a:custGeom>
            <a:avLst/>
            <a:gdLst>
              <a:gd name="connsiteX0" fmla="*/ 7937 w 24664"/>
              <a:gd name="connsiteY0" fmla="*/ 0 h 763587"/>
              <a:gd name="connsiteX1" fmla="*/ 23812 w 24664"/>
              <a:gd name="connsiteY1" fmla="*/ 192087 h 763587"/>
              <a:gd name="connsiteX2" fmla="*/ 20637 w 24664"/>
              <a:gd name="connsiteY2" fmla="*/ 439737 h 763587"/>
              <a:gd name="connsiteX3" fmla="*/ 4762 w 24664"/>
              <a:gd name="connsiteY3" fmla="*/ 639762 h 763587"/>
              <a:gd name="connsiteX4" fmla="*/ 0 w 24664"/>
              <a:gd name="connsiteY4" fmla="*/ 763587 h 76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4" h="763587">
                <a:moveTo>
                  <a:pt x="7937" y="0"/>
                </a:moveTo>
                <a:cubicBezTo>
                  <a:pt x="14816" y="59399"/>
                  <a:pt x="21695" y="118798"/>
                  <a:pt x="23812" y="192087"/>
                </a:cubicBezTo>
                <a:cubicBezTo>
                  <a:pt x="25929" y="265376"/>
                  <a:pt x="23812" y="365125"/>
                  <a:pt x="20637" y="439737"/>
                </a:cubicBezTo>
                <a:cubicBezTo>
                  <a:pt x="17462" y="514349"/>
                  <a:pt x="8201" y="585787"/>
                  <a:pt x="4762" y="639762"/>
                </a:cubicBezTo>
                <a:cubicBezTo>
                  <a:pt x="1323" y="693737"/>
                  <a:pt x="661" y="728662"/>
                  <a:pt x="0" y="763587"/>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5E12E76-6F41-DB17-4725-4ACD4C7909D2}"/>
              </a:ext>
            </a:extLst>
          </p:cNvPr>
          <p:cNvSpPr txBox="1"/>
          <p:nvPr/>
        </p:nvSpPr>
        <p:spPr>
          <a:xfrm>
            <a:off x="489640" y="880961"/>
            <a:ext cx="9300783" cy="812274"/>
          </a:xfrm>
          <a:prstGeom prst="rect">
            <a:avLst/>
          </a:prstGeom>
          <a:noFill/>
        </p:spPr>
        <p:txBody>
          <a:bodyPr wrap="square" rtlCol="0">
            <a:spAutoFit/>
          </a:bodyPr>
          <a:lstStyle/>
          <a:p>
            <a:pPr>
              <a:lnSpc>
                <a:spcPct val="120000"/>
              </a:lnSpc>
            </a:pPr>
            <a:r>
              <a:rPr lang="ja-JP" altLang="en-US" sz="2000" dirty="0">
                <a:latin typeface="UD デジタル 教科書体 N-B" panose="02020700000000000000" pitchFamily="17" charset="-128"/>
                <a:ea typeface="UD デジタル 教科書体 N-B" panose="02020700000000000000" pitchFamily="17" charset="-128"/>
              </a:rPr>
              <a:t>事前に行った落下実験よりも落下距離を長くすることで、実験装置の落下速度をより速くした状態で球を斜方投射する</a:t>
            </a:r>
            <a:r>
              <a:rPr lang="en-US" altLang="ja-JP" sz="2000" dirty="0">
                <a:latin typeface="UD デジタル 教科書体 N-B" panose="02020700000000000000" pitchFamily="17" charset="-128"/>
                <a:ea typeface="UD デジタル 教科書体 N-B" panose="02020700000000000000" pitchFamily="17" charset="-128"/>
              </a:rPr>
              <a:t>｡</a:t>
            </a:r>
          </a:p>
        </p:txBody>
      </p:sp>
      <p:sp>
        <p:nvSpPr>
          <p:cNvPr id="16" name="四角形吹き出し 78">
            <a:extLst>
              <a:ext uri="{FF2B5EF4-FFF2-40B4-BE49-F238E27FC236}">
                <a16:creationId xmlns:a16="http://schemas.microsoft.com/office/drawing/2014/main" id="{5B44F90B-E019-0FFA-7432-A62F181F9BCA}"/>
              </a:ext>
            </a:extLst>
          </p:cNvPr>
          <p:cNvSpPr/>
          <p:nvPr/>
        </p:nvSpPr>
        <p:spPr>
          <a:xfrm>
            <a:off x="2406484" y="4564759"/>
            <a:ext cx="1444846" cy="515004"/>
          </a:xfrm>
          <a:prstGeom prst="wedgeRectCallout">
            <a:avLst>
              <a:gd name="adj1" fmla="val -79168"/>
              <a:gd name="adj2" fmla="val -6803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tx1"/>
                </a:solidFill>
                <a:latin typeface="UD デジタル 教科書体 NP-B" panose="02020700000000000000" pitchFamily="18" charset="-128"/>
                <a:ea typeface="UD デジタル 教科書体 NP-B" panose="02020700000000000000" pitchFamily="18" charset="-128"/>
              </a:rPr>
              <a:t>4</a:t>
            </a:r>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階の高さで斜方投射する</a:t>
            </a:r>
          </a:p>
        </p:txBody>
      </p:sp>
      <p:sp>
        <p:nvSpPr>
          <p:cNvPr id="17" name="四角形吹き出し 78">
            <a:extLst>
              <a:ext uri="{FF2B5EF4-FFF2-40B4-BE49-F238E27FC236}">
                <a16:creationId xmlns:a16="http://schemas.microsoft.com/office/drawing/2014/main" id="{1A9579A9-75C2-5D8A-CA65-7A6EFF2A8B99}"/>
              </a:ext>
            </a:extLst>
          </p:cNvPr>
          <p:cNvSpPr/>
          <p:nvPr/>
        </p:nvSpPr>
        <p:spPr>
          <a:xfrm>
            <a:off x="2163455" y="2901249"/>
            <a:ext cx="2171054" cy="567625"/>
          </a:xfrm>
          <a:prstGeom prst="wedgeRectCallout">
            <a:avLst>
              <a:gd name="adj1" fmla="val -59201"/>
              <a:gd name="adj2" fmla="val -1090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ロープとテグスを</a:t>
            </a:r>
            <a:endParaRPr lang="en-US" altLang="ja-JP" sz="1600" dirty="0">
              <a:solidFill>
                <a:schemeClr val="tx1"/>
              </a:solidFill>
              <a:latin typeface="UD デジタル 教科書体 NP-B" panose="02020700000000000000" pitchFamily="18" charset="-128"/>
              <a:ea typeface="UD デジタル 教科書体 NP-B" panose="02020700000000000000" pitchFamily="18" charset="-128"/>
            </a:endParaRPr>
          </a:p>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７階の手すりに結ぶ</a:t>
            </a:r>
          </a:p>
        </p:txBody>
      </p:sp>
      <p:sp>
        <p:nvSpPr>
          <p:cNvPr id="30" name="下矢印 2">
            <a:extLst>
              <a:ext uri="{FF2B5EF4-FFF2-40B4-BE49-F238E27FC236}">
                <a16:creationId xmlns:a16="http://schemas.microsoft.com/office/drawing/2014/main" id="{25ACC00E-E52C-3885-D1C3-069C3223A32C}"/>
              </a:ext>
            </a:extLst>
          </p:cNvPr>
          <p:cNvSpPr/>
          <p:nvPr/>
        </p:nvSpPr>
        <p:spPr>
          <a:xfrm>
            <a:off x="7185627" y="3675674"/>
            <a:ext cx="404813" cy="740245"/>
          </a:xfrm>
          <a:prstGeom prst="downArrow">
            <a:avLst/>
          </a:prstGeom>
          <a:solidFill>
            <a:schemeClr val="accent5">
              <a:lumMod val="60000"/>
              <a:lumOff val="40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ja-JP" altLang="en-US">
              <a:solidFill>
                <a:schemeClr val="accent5">
                  <a:lumMod val="40000"/>
                  <a:lumOff val="60000"/>
                </a:schemeClr>
              </a:solidFill>
              <a:latin typeface="UD デジタル 教科書体 NP-B" panose="02020700000000000000" pitchFamily="18" charset="-128"/>
              <a:ea typeface="UD デジタル 教科書体 NP-B" panose="02020700000000000000" pitchFamily="18" charset="-128"/>
            </a:endParaRPr>
          </a:p>
        </p:txBody>
      </p:sp>
      <p:sp>
        <p:nvSpPr>
          <p:cNvPr id="31" name="テキスト ボックス 30">
            <a:extLst>
              <a:ext uri="{FF2B5EF4-FFF2-40B4-BE49-F238E27FC236}">
                <a16:creationId xmlns:a16="http://schemas.microsoft.com/office/drawing/2014/main" id="{4A7D9112-0C4C-2083-1018-5C44C575B4FF}"/>
              </a:ext>
            </a:extLst>
          </p:cNvPr>
          <p:cNvSpPr txBox="1"/>
          <p:nvPr/>
        </p:nvSpPr>
        <p:spPr>
          <a:xfrm>
            <a:off x="7602286" y="3778178"/>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落下</a:t>
            </a:r>
          </a:p>
        </p:txBody>
      </p:sp>
      <p:grpSp>
        <p:nvGrpSpPr>
          <p:cNvPr id="55" name="グループ化 54">
            <a:extLst>
              <a:ext uri="{FF2B5EF4-FFF2-40B4-BE49-F238E27FC236}">
                <a16:creationId xmlns:a16="http://schemas.microsoft.com/office/drawing/2014/main" id="{487461D5-6E87-26EB-4484-867904EBA6F9}"/>
              </a:ext>
            </a:extLst>
          </p:cNvPr>
          <p:cNvGrpSpPr>
            <a:grpSpLocks noChangeAspect="1"/>
          </p:cNvGrpSpPr>
          <p:nvPr/>
        </p:nvGrpSpPr>
        <p:grpSpPr>
          <a:xfrm>
            <a:off x="6432430" y="6117094"/>
            <a:ext cx="653658" cy="432000"/>
            <a:chOff x="8105215" y="3256456"/>
            <a:chExt cx="1756055" cy="1160567"/>
          </a:xfrm>
        </p:grpSpPr>
        <p:sp>
          <p:nvSpPr>
            <p:cNvPr id="59" name="直方体 58">
              <a:extLst>
                <a:ext uri="{FF2B5EF4-FFF2-40B4-BE49-F238E27FC236}">
                  <a16:creationId xmlns:a16="http://schemas.microsoft.com/office/drawing/2014/main" id="{276A09E8-E6A5-9760-46BB-87FB6DA49A08}"/>
                </a:ext>
              </a:extLst>
            </p:cNvPr>
            <p:cNvSpPr/>
            <p:nvPr/>
          </p:nvSpPr>
          <p:spPr>
            <a:xfrm>
              <a:off x="8152502" y="3256458"/>
              <a:ext cx="1657307" cy="1160565"/>
            </a:xfrm>
            <a:prstGeom prst="cube">
              <a:avLst>
                <a:gd name="adj" fmla="val 3135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62" name="平行四辺形 61">
              <a:extLst>
                <a:ext uri="{FF2B5EF4-FFF2-40B4-BE49-F238E27FC236}">
                  <a16:creationId xmlns:a16="http://schemas.microsoft.com/office/drawing/2014/main" id="{0625542C-5C35-31E0-4CF1-BB44B84DA91E}"/>
                </a:ext>
              </a:extLst>
            </p:cNvPr>
            <p:cNvSpPr/>
            <p:nvPr/>
          </p:nvSpPr>
          <p:spPr>
            <a:xfrm>
              <a:off x="8337449" y="3390059"/>
              <a:ext cx="1260000" cy="57096"/>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63" name="平行四辺形 62">
              <a:extLst>
                <a:ext uri="{FF2B5EF4-FFF2-40B4-BE49-F238E27FC236}">
                  <a16:creationId xmlns:a16="http://schemas.microsoft.com/office/drawing/2014/main" id="{D28EB418-E447-9DB1-D737-0E906FE33BC8}"/>
                </a:ext>
              </a:extLst>
            </p:cNvPr>
            <p:cNvSpPr/>
            <p:nvPr/>
          </p:nvSpPr>
          <p:spPr>
            <a:xfrm rot="8141097" flipV="1">
              <a:off x="9291682" y="3404715"/>
              <a:ext cx="569588" cy="62080"/>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67" name="平行四辺形 66">
              <a:extLst>
                <a:ext uri="{FF2B5EF4-FFF2-40B4-BE49-F238E27FC236}">
                  <a16:creationId xmlns:a16="http://schemas.microsoft.com/office/drawing/2014/main" id="{070BAFCF-8C82-0F65-AA10-962D96CEA518}"/>
                </a:ext>
              </a:extLst>
            </p:cNvPr>
            <p:cNvSpPr/>
            <p:nvPr/>
          </p:nvSpPr>
          <p:spPr>
            <a:xfrm rot="8141097" flipV="1">
              <a:off x="8105215" y="3404716"/>
              <a:ext cx="569588" cy="62080"/>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70" name="平行四辺形 69">
              <a:extLst>
                <a:ext uri="{FF2B5EF4-FFF2-40B4-BE49-F238E27FC236}">
                  <a16:creationId xmlns:a16="http://schemas.microsoft.com/office/drawing/2014/main" id="{23F5D44D-90DB-508B-0B44-B094B05CB59B}"/>
                </a:ext>
              </a:extLst>
            </p:cNvPr>
            <p:cNvSpPr/>
            <p:nvPr/>
          </p:nvSpPr>
          <p:spPr>
            <a:xfrm rot="5400000" flipH="1">
              <a:off x="9405922" y="3302779"/>
              <a:ext cx="442335" cy="349689"/>
            </a:xfrm>
            <a:prstGeom prst="parallelogram">
              <a:avLst>
                <a:gd name="adj" fmla="val 10182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91" name="平行四辺形 90">
              <a:extLst>
                <a:ext uri="{FF2B5EF4-FFF2-40B4-BE49-F238E27FC236}">
                  <a16:creationId xmlns:a16="http://schemas.microsoft.com/office/drawing/2014/main" id="{67E860AC-8BC7-3399-AC2B-4AFDCD19C1C3}"/>
                </a:ext>
              </a:extLst>
            </p:cNvPr>
            <p:cNvSpPr/>
            <p:nvPr/>
          </p:nvSpPr>
          <p:spPr>
            <a:xfrm>
              <a:off x="8412537" y="3390815"/>
              <a:ext cx="282980" cy="56340"/>
            </a:xfrm>
            <a:prstGeom prst="parallelogram">
              <a:avLst>
                <a:gd name="adj" fmla="val 10324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grpSp>
      <p:grpSp>
        <p:nvGrpSpPr>
          <p:cNvPr id="96" name="グループ化 95">
            <a:extLst>
              <a:ext uri="{FF2B5EF4-FFF2-40B4-BE49-F238E27FC236}">
                <a16:creationId xmlns:a16="http://schemas.microsoft.com/office/drawing/2014/main" id="{69E20125-F56E-FB0D-B369-4761BCB48B27}"/>
              </a:ext>
            </a:extLst>
          </p:cNvPr>
          <p:cNvGrpSpPr/>
          <p:nvPr/>
        </p:nvGrpSpPr>
        <p:grpSpPr>
          <a:xfrm>
            <a:off x="6172087" y="3043204"/>
            <a:ext cx="521320" cy="377806"/>
            <a:chOff x="1061587" y="1673854"/>
            <a:chExt cx="521320" cy="377806"/>
          </a:xfrm>
        </p:grpSpPr>
        <p:sp>
          <p:nvSpPr>
            <p:cNvPr id="97" name="テキスト ボックス 96">
              <a:extLst>
                <a:ext uri="{FF2B5EF4-FFF2-40B4-BE49-F238E27FC236}">
                  <a16:creationId xmlns:a16="http://schemas.microsoft.com/office/drawing/2014/main" id="{27A98327-9623-9453-6DBC-9E387103B3C2}"/>
                </a:ext>
              </a:extLst>
            </p:cNvPr>
            <p:cNvSpPr txBox="1"/>
            <p:nvPr/>
          </p:nvSpPr>
          <p:spPr>
            <a:xfrm>
              <a:off x="1061587" y="1757653"/>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98" name="テキスト ボックス 97">
              <a:extLst>
                <a:ext uri="{FF2B5EF4-FFF2-40B4-BE49-F238E27FC236}">
                  <a16:creationId xmlns:a16="http://schemas.microsoft.com/office/drawing/2014/main" id="{4EC1A8EF-9C0B-0EDD-0142-3B9CFA811972}"/>
                </a:ext>
              </a:extLst>
            </p:cNvPr>
            <p:cNvSpPr txBox="1"/>
            <p:nvPr/>
          </p:nvSpPr>
          <p:spPr>
            <a:xfrm>
              <a:off x="1068395" y="1694037"/>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cxnSp>
          <p:nvCxnSpPr>
            <p:cNvPr id="99" name="直線コネクタ 98">
              <a:extLst>
                <a:ext uri="{FF2B5EF4-FFF2-40B4-BE49-F238E27FC236}">
                  <a16:creationId xmlns:a16="http://schemas.microsoft.com/office/drawing/2014/main" id="{92524DD0-D2F1-7C0D-61A3-2879DACD5A2A}"/>
                </a:ext>
              </a:extLst>
            </p:cNvPr>
            <p:cNvCxnSpPr>
              <a:cxnSpLocks/>
            </p:cNvCxnSpPr>
            <p:nvPr/>
          </p:nvCxnSpPr>
          <p:spPr>
            <a:xfrm>
              <a:off x="1499212" y="1673854"/>
              <a:ext cx="0" cy="17149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0" name="グループ化 99">
            <a:extLst>
              <a:ext uri="{FF2B5EF4-FFF2-40B4-BE49-F238E27FC236}">
                <a16:creationId xmlns:a16="http://schemas.microsoft.com/office/drawing/2014/main" id="{C41553A7-9E80-61B6-4F2D-149CA79549FF}"/>
              </a:ext>
            </a:extLst>
          </p:cNvPr>
          <p:cNvGrpSpPr/>
          <p:nvPr/>
        </p:nvGrpSpPr>
        <p:grpSpPr>
          <a:xfrm>
            <a:off x="6362087" y="3041364"/>
            <a:ext cx="521320" cy="380981"/>
            <a:chOff x="1061587" y="1670679"/>
            <a:chExt cx="521320" cy="380981"/>
          </a:xfrm>
        </p:grpSpPr>
        <p:sp>
          <p:nvSpPr>
            <p:cNvPr id="101" name="テキスト ボックス 100">
              <a:extLst>
                <a:ext uri="{FF2B5EF4-FFF2-40B4-BE49-F238E27FC236}">
                  <a16:creationId xmlns:a16="http://schemas.microsoft.com/office/drawing/2014/main" id="{B9E115EB-C9BA-52CD-52AB-53E41E79BCA6}"/>
                </a:ext>
              </a:extLst>
            </p:cNvPr>
            <p:cNvSpPr txBox="1"/>
            <p:nvPr/>
          </p:nvSpPr>
          <p:spPr>
            <a:xfrm>
              <a:off x="1061587" y="1757653"/>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sp>
          <p:nvSpPr>
            <p:cNvPr id="102" name="テキスト ボックス 101">
              <a:extLst>
                <a:ext uri="{FF2B5EF4-FFF2-40B4-BE49-F238E27FC236}">
                  <a16:creationId xmlns:a16="http://schemas.microsoft.com/office/drawing/2014/main" id="{BD6127BD-C57A-7A1A-C90D-B18DA3EB59C4}"/>
                </a:ext>
              </a:extLst>
            </p:cNvPr>
            <p:cNvSpPr txBox="1"/>
            <p:nvPr/>
          </p:nvSpPr>
          <p:spPr>
            <a:xfrm>
              <a:off x="1068395" y="1694037"/>
              <a:ext cx="514512" cy="294007"/>
            </a:xfrm>
            <a:prstGeom prst="rect">
              <a:avLst/>
            </a:prstGeom>
            <a:noFill/>
          </p:spPr>
          <p:txBody>
            <a:bodyPr wrap="none" rtlCol="0">
              <a:spAutoFit/>
            </a:bodyPr>
            <a:lstStyle/>
            <a:p>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a:t>
              </a:r>
              <a:endParaRPr lang="ja-JP" altLang="en-US" dirty="0">
                <a:latin typeface="UD デジタル 教科書体 NP-B" panose="02020700000000000000" pitchFamily="18" charset="-128"/>
                <a:ea typeface="UD デジタル 教科書体 NP-B" panose="02020700000000000000" pitchFamily="18" charset="-128"/>
              </a:endParaRPr>
            </a:p>
          </p:txBody>
        </p:sp>
        <p:cxnSp>
          <p:nvCxnSpPr>
            <p:cNvPr id="103" name="直線コネクタ 102">
              <a:extLst>
                <a:ext uri="{FF2B5EF4-FFF2-40B4-BE49-F238E27FC236}">
                  <a16:creationId xmlns:a16="http://schemas.microsoft.com/office/drawing/2014/main" id="{CFF269CB-0AD7-A0E0-ECFB-905422939CEC}"/>
                </a:ext>
              </a:extLst>
            </p:cNvPr>
            <p:cNvCxnSpPr>
              <a:cxnSpLocks/>
            </p:cNvCxnSpPr>
            <p:nvPr/>
          </p:nvCxnSpPr>
          <p:spPr>
            <a:xfrm>
              <a:off x="1496037" y="1670679"/>
              <a:ext cx="0" cy="1714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6" name="フリーフォーム: 図形 105">
            <a:extLst>
              <a:ext uri="{FF2B5EF4-FFF2-40B4-BE49-F238E27FC236}">
                <a16:creationId xmlns:a16="http://schemas.microsoft.com/office/drawing/2014/main" id="{223F2A6C-5130-A149-0F9B-FD1E3337D882}"/>
              </a:ext>
            </a:extLst>
          </p:cNvPr>
          <p:cNvSpPr/>
          <p:nvPr/>
        </p:nvSpPr>
        <p:spPr>
          <a:xfrm>
            <a:off x="6750958" y="3302948"/>
            <a:ext cx="144588" cy="2862749"/>
          </a:xfrm>
          <a:custGeom>
            <a:avLst/>
            <a:gdLst>
              <a:gd name="connsiteX0" fmla="*/ 42862 w 127135"/>
              <a:gd name="connsiteY0" fmla="*/ 0 h 354013"/>
              <a:gd name="connsiteX1" fmla="*/ 85725 w 127135"/>
              <a:gd name="connsiteY1" fmla="*/ 112713 h 354013"/>
              <a:gd name="connsiteX2" fmla="*/ 127000 w 127135"/>
              <a:gd name="connsiteY2" fmla="*/ 193675 h 354013"/>
              <a:gd name="connsiteX3" fmla="*/ 71437 w 127135"/>
              <a:gd name="connsiteY3" fmla="*/ 285750 h 354013"/>
              <a:gd name="connsiteX4" fmla="*/ 0 w 127135"/>
              <a:gd name="connsiteY4" fmla="*/ 354013 h 354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35" h="354013">
                <a:moveTo>
                  <a:pt x="42862" y="0"/>
                </a:moveTo>
                <a:cubicBezTo>
                  <a:pt x="57282" y="40217"/>
                  <a:pt x="71702" y="80434"/>
                  <a:pt x="85725" y="112713"/>
                </a:cubicBezTo>
                <a:cubicBezTo>
                  <a:pt x="99748" y="144992"/>
                  <a:pt x="129381" y="164836"/>
                  <a:pt x="127000" y="193675"/>
                </a:cubicBezTo>
                <a:cubicBezTo>
                  <a:pt x="124619" y="222515"/>
                  <a:pt x="92604" y="259027"/>
                  <a:pt x="71437" y="285750"/>
                </a:cubicBezTo>
                <a:cubicBezTo>
                  <a:pt x="50270" y="312473"/>
                  <a:pt x="25135" y="333243"/>
                  <a:pt x="0" y="354013"/>
                </a:cubicBezTo>
              </a:path>
            </a:pathLst>
          </a:cu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FFDCB564-9EA7-9974-25EF-C520A245B04E}"/>
              </a:ext>
            </a:extLst>
          </p:cNvPr>
          <p:cNvSpPr/>
          <p:nvPr/>
        </p:nvSpPr>
        <p:spPr>
          <a:xfrm>
            <a:off x="6593130" y="3304074"/>
            <a:ext cx="45719" cy="2862749"/>
          </a:xfrm>
          <a:custGeom>
            <a:avLst/>
            <a:gdLst>
              <a:gd name="connsiteX0" fmla="*/ 7937 w 24664"/>
              <a:gd name="connsiteY0" fmla="*/ 0 h 763587"/>
              <a:gd name="connsiteX1" fmla="*/ 23812 w 24664"/>
              <a:gd name="connsiteY1" fmla="*/ 192087 h 763587"/>
              <a:gd name="connsiteX2" fmla="*/ 20637 w 24664"/>
              <a:gd name="connsiteY2" fmla="*/ 439737 h 763587"/>
              <a:gd name="connsiteX3" fmla="*/ 4762 w 24664"/>
              <a:gd name="connsiteY3" fmla="*/ 639762 h 763587"/>
              <a:gd name="connsiteX4" fmla="*/ 0 w 24664"/>
              <a:gd name="connsiteY4" fmla="*/ 763587 h 76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4" h="763587">
                <a:moveTo>
                  <a:pt x="7937" y="0"/>
                </a:moveTo>
                <a:cubicBezTo>
                  <a:pt x="14816" y="59399"/>
                  <a:pt x="21695" y="118798"/>
                  <a:pt x="23812" y="192087"/>
                </a:cubicBezTo>
                <a:cubicBezTo>
                  <a:pt x="25929" y="265376"/>
                  <a:pt x="23812" y="365125"/>
                  <a:pt x="20637" y="439737"/>
                </a:cubicBezTo>
                <a:cubicBezTo>
                  <a:pt x="17462" y="514349"/>
                  <a:pt x="8201" y="585787"/>
                  <a:pt x="4762" y="639762"/>
                </a:cubicBezTo>
                <a:cubicBezTo>
                  <a:pt x="1323" y="693737"/>
                  <a:pt x="661" y="728662"/>
                  <a:pt x="0" y="763587"/>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四角形吹き出し 78">
            <a:extLst>
              <a:ext uri="{FF2B5EF4-FFF2-40B4-BE49-F238E27FC236}">
                <a16:creationId xmlns:a16="http://schemas.microsoft.com/office/drawing/2014/main" id="{D18D916A-DACE-181D-D3EF-7FB64DB5B93D}"/>
              </a:ext>
            </a:extLst>
          </p:cNvPr>
          <p:cNvSpPr/>
          <p:nvPr/>
        </p:nvSpPr>
        <p:spPr>
          <a:xfrm>
            <a:off x="7542038" y="5243369"/>
            <a:ext cx="1642697" cy="607838"/>
          </a:xfrm>
          <a:prstGeom prst="wedgeRectCallout">
            <a:avLst>
              <a:gd name="adj1" fmla="val -82104"/>
              <a:gd name="adj2" fmla="val 12746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1600" dirty="0">
                <a:solidFill>
                  <a:schemeClr val="tx1"/>
                </a:solidFill>
                <a:latin typeface="UD デジタル 教科書体 NP-B" panose="02020700000000000000" pitchFamily="18" charset="-128"/>
                <a:ea typeface="UD デジタル 教科書体 NP-B" panose="02020700000000000000" pitchFamily="18" charset="-128"/>
              </a:rPr>
              <a:t>3</a:t>
            </a:r>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階の高さで斜方投射する</a:t>
            </a:r>
          </a:p>
        </p:txBody>
      </p:sp>
      <p:sp>
        <p:nvSpPr>
          <p:cNvPr id="109" name="四角形吹き出し 78">
            <a:extLst>
              <a:ext uri="{FF2B5EF4-FFF2-40B4-BE49-F238E27FC236}">
                <a16:creationId xmlns:a16="http://schemas.microsoft.com/office/drawing/2014/main" id="{BFF65CAA-FC77-7273-4F48-B43F2E2BB070}"/>
              </a:ext>
            </a:extLst>
          </p:cNvPr>
          <p:cNvSpPr/>
          <p:nvPr/>
        </p:nvSpPr>
        <p:spPr>
          <a:xfrm>
            <a:off x="7132323" y="2899624"/>
            <a:ext cx="2264607" cy="567625"/>
          </a:xfrm>
          <a:prstGeom prst="wedgeRectCallout">
            <a:avLst>
              <a:gd name="adj1" fmla="val -59201"/>
              <a:gd name="adj2" fmla="val -1090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ロープとテグスを</a:t>
            </a:r>
            <a:endParaRPr lang="en-US" altLang="ja-JP" sz="1600" dirty="0">
              <a:solidFill>
                <a:schemeClr val="tx1"/>
              </a:solidFill>
              <a:latin typeface="UD デジタル 教科書体 NP-B" panose="02020700000000000000" pitchFamily="18" charset="-128"/>
              <a:ea typeface="UD デジタル 教科書体 NP-B" panose="02020700000000000000" pitchFamily="18" charset="-128"/>
            </a:endParaRPr>
          </a:p>
          <a:p>
            <a:r>
              <a:rPr lang="ja-JP" altLang="en-US" sz="1600" dirty="0">
                <a:solidFill>
                  <a:schemeClr val="tx1"/>
                </a:solidFill>
                <a:latin typeface="UD デジタル 教科書体 NP-B" panose="02020700000000000000" pitchFamily="18" charset="-128"/>
                <a:ea typeface="UD デジタル 教科書体 NP-B" panose="02020700000000000000" pitchFamily="18" charset="-128"/>
              </a:rPr>
              <a:t>７階の手すりに結ぶ</a:t>
            </a:r>
          </a:p>
        </p:txBody>
      </p:sp>
      <p:sp>
        <p:nvSpPr>
          <p:cNvPr id="112" name="テキスト ボックス 111">
            <a:extLst>
              <a:ext uri="{FF2B5EF4-FFF2-40B4-BE49-F238E27FC236}">
                <a16:creationId xmlns:a16="http://schemas.microsoft.com/office/drawing/2014/main" id="{EF4AB909-0DD9-9C47-2FAF-CE72214066FE}"/>
              </a:ext>
            </a:extLst>
          </p:cNvPr>
          <p:cNvSpPr txBox="1"/>
          <p:nvPr/>
        </p:nvSpPr>
        <p:spPr>
          <a:xfrm>
            <a:off x="6093296" y="2459713"/>
            <a:ext cx="1210588" cy="400110"/>
          </a:xfrm>
          <a:prstGeom prst="rect">
            <a:avLst/>
          </a:prstGeom>
          <a:noFill/>
        </p:spPr>
        <p:txBody>
          <a:bodyPr wrap="none" rtlCol="0">
            <a:spAutoFit/>
          </a:bodyPr>
          <a:lstStyle/>
          <a:p>
            <a:r>
              <a:rPr lang="ja-JP" altLang="en-US" sz="2000" u="sng" dirty="0">
                <a:latin typeface="UD デジタル 教科書体 NP-B" panose="02020700000000000000" pitchFamily="18" charset="-128"/>
                <a:ea typeface="UD デジタル 教科書体 NP-B" panose="02020700000000000000" pitchFamily="18" charset="-128"/>
              </a:rPr>
              <a:t>追加実験</a:t>
            </a:r>
            <a:endParaRPr lang="ja-JP" altLang="en-US" sz="1400" u="sng" dirty="0">
              <a:latin typeface="UD デジタル 教科書体 NP-B" panose="02020700000000000000" pitchFamily="18" charset="-128"/>
              <a:ea typeface="UD デジタル 教科書体 NP-B" panose="02020700000000000000" pitchFamily="18" charset="-128"/>
            </a:endParaRPr>
          </a:p>
        </p:txBody>
      </p:sp>
      <p:sp>
        <p:nvSpPr>
          <p:cNvPr id="111" name="テキスト ボックス 110">
            <a:extLst>
              <a:ext uri="{FF2B5EF4-FFF2-40B4-BE49-F238E27FC236}">
                <a16:creationId xmlns:a16="http://schemas.microsoft.com/office/drawing/2014/main" id="{D9943C40-8DE2-6711-D658-46C807E920B7}"/>
              </a:ext>
            </a:extLst>
          </p:cNvPr>
          <p:cNvSpPr txBox="1"/>
          <p:nvPr/>
        </p:nvSpPr>
        <p:spPr>
          <a:xfrm>
            <a:off x="644281" y="2367371"/>
            <a:ext cx="2749471" cy="400110"/>
          </a:xfrm>
          <a:prstGeom prst="rect">
            <a:avLst/>
          </a:prstGeom>
          <a:solidFill>
            <a:schemeClr val="bg1"/>
          </a:solidFill>
        </p:spPr>
        <p:txBody>
          <a:bodyPr wrap="none" rtlCol="0">
            <a:spAutoFit/>
          </a:bodyPr>
          <a:lstStyle/>
          <a:p>
            <a:r>
              <a:rPr lang="ja-JP" altLang="en-US" sz="2000" u="sng" dirty="0">
                <a:latin typeface="UD デジタル 教科書体 NP-B" panose="02020700000000000000" pitchFamily="18" charset="-128"/>
                <a:ea typeface="UD デジタル 教科書体 NP-B" panose="02020700000000000000" pitchFamily="18" charset="-128"/>
              </a:rPr>
              <a:t>事前に行った落下実験</a:t>
            </a:r>
            <a:endParaRPr lang="ja-JP" altLang="en-US" sz="1400" u="sng" dirty="0">
              <a:latin typeface="UD デジタル 教科書体 NP-B" panose="02020700000000000000" pitchFamily="18" charset="-128"/>
              <a:ea typeface="UD デジタル 教科書体 NP-B" panose="02020700000000000000" pitchFamily="18" charset="-128"/>
            </a:endParaRPr>
          </a:p>
        </p:txBody>
      </p:sp>
      <p:cxnSp>
        <p:nvCxnSpPr>
          <p:cNvPr id="115" name="直線コネクタ 114">
            <a:extLst>
              <a:ext uri="{FF2B5EF4-FFF2-40B4-BE49-F238E27FC236}">
                <a16:creationId xmlns:a16="http://schemas.microsoft.com/office/drawing/2014/main" id="{76CDB447-DFD4-F351-A93A-2A2AFC6DC185}"/>
              </a:ext>
            </a:extLst>
          </p:cNvPr>
          <p:cNvCxnSpPr>
            <a:cxnSpLocks/>
          </p:cNvCxnSpPr>
          <p:nvPr/>
        </p:nvCxnSpPr>
        <p:spPr>
          <a:xfrm>
            <a:off x="966651" y="4204290"/>
            <a:ext cx="5271417"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70B1C08C-3C6D-4FE6-D364-18AD23A88A28}"/>
              </a:ext>
            </a:extLst>
          </p:cNvPr>
          <p:cNvSpPr txBox="1"/>
          <p:nvPr/>
        </p:nvSpPr>
        <p:spPr>
          <a:xfrm>
            <a:off x="372150" y="4036364"/>
            <a:ext cx="579005" cy="369332"/>
          </a:xfrm>
          <a:prstGeom prst="rect">
            <a:avLst/>
          </a:prstGeom>
          <a:noFill/>
        </p:spPr>
        <p:txBody>
          <a:bodyPr wrap="none" rtlCol="0">
            <a:spAutoFit/>
          </a:bodyPr>
          <a:lstStyle/>
          <a:p>
            <a:r>
              <a:rPr lang="en-US" altLang="ja-JP" dirty="0">
                <a:latin typeface="UD デジタル 教科書体 NP-B" panose="02020700000000000000" pitchFamily="18" charset="-128"/>
                <a:ea typeface="UD デジタル 教科書体 NP-B" panose="02020700000000000000" pitchFamily="18" charset="-128"/>
              </a:rPr>
              <a:t>4</a:t>
            </a:r>
            <a:r>
              <a:rPr lang="ja-JP" altLang="en-US" dirty="0">
                <a:latin typeface="UD デジタル 教科書体 NP-B" panose="02020700000000000000" pitchFamily="18" charset="-128"/>
                <a:ea typeface="UD デジタル 教科書体 NP-B" panose="02020700000000000000" pitchFamily="18" charset="-128"/>
              </a:rPr>
              <a:t>階</a:t>
            </a:r>
          </a:p>
        </p:txBody>
      </p:sp>
      <p:cxnSp>
        <p:nvCxnSpPr>
          <p:cNvPr id="123" name="直線コネクタ 122">
            <a:extLst>
              <a:ext uri="{FF2B5EF4-FFF2-40B4-BE49-F238E27FC236}">
                <a16:creationId xmlns:a16="http://schemas.microsoft.com/office/drawing/2014/main" id="{5132085E-1B31-3AB2-CFA4-291E5824A2ED}"/>
              </a:ext>
            </a:extLst>
          </p:cNvPr>
          <p:cNvCxnSpPr>
            <a:cxnSpLocks/>
          </p:cNvCxnSpPr>
          <p:nvPr/>
        </p:nvCxnSpPr>
        <p:spPr>
          <a:xfrm>
            <a:off x="966651" y="6400013"/>
            <a:ext cx="5472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6CA40C2C-386B-ED66-7486-D8000EA41E8F}"/>
              </a:ext>
            </a:extLst>
          </p:cNvPr>
          <p:cNvSpPr txBox="1"/>
          <p:nvPr/>
        </p:nvSpPr>
        <p:spPr>
          <a:xfrm>
            <a:off x="372150" y="6232087"/>
            <a:ext cx="579005" cy="369332"/>
          </a:xfrm>
          <a:prstGeom prst="rect">
            <a:avLst/>
          </a:prstGeom>
          <a:noFill/>
        </p:spPr>
        <p:txBody>
          <a:bodyPr wrap="none" rtlCol="0">
            <a:spAutoFit/>
          </a:bodyPr>
          <a:lstStyle/>
          <a:p>
            <a:r>
              <a:rPr lang="en-US" altLang="ja-JP" dirty="0">
                <a:latin typeface="UD デジタル 教科書体 NP-B" panose="02020700000000000000" pitchFamily="18" charset="-128"/>
                <a:ea typeface="UD デジタル 教科書体 NP-B" panose="02020700000000000000" pitchFamily="18" charset="-128"/>
              </a:rPr>
              <a:t>3</a:t>
            </a:r>
            <a:r>
              <a:rPr lang="ja-JP" altLang="en-US" dirty="0">
                <a:latin typeface="UD デジタル 教科書体 NP-B" panose="02020700000000000000" pitchFamily="18" charset="-128"/>
                <a:ea typeface="UD デジタル 教科書体 NP-B" panose="02020700000000000000" pitchFamily="18" charset="-128"/>
              </a:rPr>
              <a:t>階</a:t>
            </a:r>
          </a:p>
        </p:txBody>
      </p:sp>
      <p:cxnSp>
        <p:nvCxnSpPr>
          <p:cNvPr id="126" name="直線矢印コネクタ 125">
            <a:extLst>
              <a:ext uri="{FF2B5EF4-FFF2-40B4-BE49-F238E27FC236}">
                <a16:creationId xmlns:a16="http://schemas.microsoft.com/office/drawing/2014/main" id="{D0D4535B-5129-E4AD-1265-04D3DBDBDCA2}"/>
              </a:ext>
            </a:extLst>
          </p:cNvPr>
          <p:cNvCxnSpPr>
            <a:cxnSpLocks/>
          </p:cNvCxnSpPr>
          <p:nvPr/>
        </p:nvCxnSpPr>
        <p:spPr>
          <a:xfrm>
            <a:off x="5719589" y="2987505"/>
            <a:ext cx="0" cy="3376785"/>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7" name="四角形吹き出し 78">
            <a:extLst>
              <a:ext uri="{FF2B5EF4-FFF2-40B4-BE49-F238E27FC236}">
                <a16:creationId xmlns:a16="http://schemas.microsoft.com/office/drawing/2014/main" id="{C29B93E5-2935-2784-9E79-4868AB1BDBBC}"/>
              </a:ext>
            </a:extLst>
          </p:cNvPr>
          <p:cNvSpPr/>
          <p:nvPr/>
        </p:nvSpPr>
        <p:spPr>
          <a:xfrm>
            <a:off x="2039290" y="5448441"/>
            <a:ext cx="3015800" cy="607838"/>
          </a:xfrm>
          <a:prstGeom prst="wedgeRectCallout">
            <a:avLst>
              <a:gd name="adj1" fmla="val 70664"/>
              <a:gd name="adj2" fmla="val -7081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落下距離を長くすることで、落下速度を速くする。</a:t>
            </a:r>
          </a:p>
        </p:txBody>
      </p:sp>
      <p:sp>
        <p:nvSpPr>
          <p:cNvPr id="130" name="テキスト ボックス 129">
            <a:extLst>
              <a:ext uri="{FF2B5EF4-FFF2-40B4-BE49-F238E27FC236}">
                <a16:creationId xmlns:a16="http://schemas.microsoft.com/office/drawing/2014/main" id="{6F7B8EAA-8FE3-160F-3862-EE4FAE588D42}"/>
              </a:ext>
            </a:extLst>
          </p:cNvPr>
          <p:cNvSpPr txBox="1"/>
          <p:nvPr/>
        </p:nvSpPr>
        <p:spPr>
          <a:xfrm>
            <a:off x="489640" y="1868220"/>
            <a:ext cx="1929524" cy="461665"/>
          </a:xfrm>
          <a:prstGeom prst="rect">
            <a:avLst/>
          </a:prstGeom>
          <a:noFill/>
        </p:spPr>
        <p:txBody>
          <a:bodyPr wrap="square" rtlCol="0">
            <a:spAutoFit/>
          </a:bodyPr>
          <a:lstStyle/>
          <a:p>
            <a:r>
              <a:rPr lang="ja-JP" altLang="en-US" sz="2400" u="sng" dirty="0">
                <a:latin typeface="UD デジタル 教科書体 NP-B" panose="02020700000000000000" pitchFamily="18" charset="-128"/>
                <a:ea typeface="UD デジタル 教科書体 NP-B" panose="02020700000000000000" pitchFamily="18" charset="-128"/>
              </a:rPr>
              <a:t>実験条件</a:t>
            </a:r>
            <a:endParaRPr lang="ja-JP" altLang="en-US" sz="1600" u="sng" dirty="0">
              <a:latin typeface="UD デジタル 教科書体 NP-B" panose="02020700000000000000" pitchFamily="18" charset="-128"/>
              <a:ea typeface="UD デジタル 教科書体 NP-B" panose="02020700000000000000" pitchFamily="18" charset="-128"/>
            </a:endParaRPr>
          </a:p>
        </p:txBody>
      </p:sp>
      <p:cxnSp>
        <p:nvCxnSpPr>
          <p:cNvPr id="131" name="直線コネクタ 130">
            <a:extLst>
              <a:ext uri="{FF2B5EF4-FFF2-40B4-BE49-F238E27FC236}">
                <a16:creationId xmlns:a16="http://schemas.microsoft.com/office/drawing/2014/main" id="{3C3CBC5E-9E82-CEA0-53C6-C7BC28F61E31}"/>
              </a:ext>
            </a:extLst>
          </p:cNvPr>
          <p:cNvCxnSpPr>
            <a:cxnSpLocks/>
          </p:cNvCxnSpPr>
          <p:nvPr/>
        </p:nvCxnSpPr>
        <p:spPr>
          <a:xfrm flipV="1">
            <a:off x="5463819" y="2496989"/>
            <a:ext cx="0" cy="4229275"/>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71" name="グループ化 70">
            <a:extLst>
              <a:ext uri="{FF2B5EF4-FFF2-40B4-BE49-F238E27FC236}">
                <a16:creationId xmlns:a16="http://schemas.microsoft.com/office/drawing/2014/main" id="{486DE169-077F-36F5-E808-A03CDC228FF9}"/>
              </a:ext>
            </a:extLst>
          </p:cNvPr>
          <p:cNvGrpSpPr>
            <a:grpSpLocks noChangeAspect="1"/>
          </p:cNvGrpSpPr>
          <p:nvPr/>
        </p:nvGrpSpPr>
        <p:grpSpPr>
          <a:xfrm>
            <a:off x="1463561" y="3920556"/>
            <a:ext cx="653658" cy="432000"/>
            <a:chOff x="8105215" y="3256456"/>
            <a:chExt cx="1756055" cy="1160567"/>
          </a:xfrm>
        </p:grpSpPr>
        <p:sp>
          <p:nvSpPr>
            <p:cNvPr id="72" name="直方体 71">
              <a:extLst>
                <a:ext uri="{FF2B5EF4-FFF2-40B4-BE49-F238E27FC236}">
                  <a16:creationId xmlns:a16="http://schemas.microsoft.com/office/drawing/2014/main" id="{46224564-41BC-19BD-0C56-E197E899D47F}"/>
                </a:ext>
              </a:extLst>
            </p:cNvPr>
            <p:cNvSpPr/>
            <p:nvPr/>
          </p:nvSpPr>
          <p:spPr>
            <a:xfrm>
              <a:off x="8152502" y="3256458"/>
              <a:ext cx="1657307" cy="1160565"/>
            </a:xfrm>
            <a:prstGeom prst="cube">
              <a:avLst>
                <a:gd name="adj" fmla="val 3135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74" name="平行四辺形 73">
              <a:extLst>
                <a:ext uri="{FF2B5EF4-FFF2-40B4-BE49-F238E27FC236}">
                  <a16:creationId xmlns:a16="http://schemas.microsoft.com/office/drawing/2014/main" id="{6DC65865-40CD-4550-A450-D71A1D005009}"/>
                </a:ext>
              </a:extLst>
            </p:cNvPr>
            <p:cNvSpPr/>
            <p:nvPr/>
          </p:nvSpPr>
          <p:spPr>
            <a:xfrm>
              <a:off x="8337449" y="3390059"/>
              <a:ext cx="1260000" cy="57096"/>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75" name="平行四辺形 74">
              <a:extLst>
                <a:ext uri="{FF2B5EF4-FFF2-40B4-BE49-F238E27FC236}">
                  <a16:creationId xmlns:a16="http://schemas.microsoft.com/office/drawing/2014/main" id="{63799EE5-5C89-343B-E200-5A377DE451A1}"/>
                </a:ext>
              </a:extLst>
            </p:cNvPr>
            <p:cNvSpPr/>
            <p:nvPr/>
          </p:nvSpPr>
          <p:spPr>
            <a:xfrm rot="8141097" flipV="1">
              <a:off x="9291682" y="3404715"/>
              <a:ext cx="569588" cy="62080"/>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77" name="平行四辺形 76">
              <a:extLst>
                <a:ext uri="{FF2B5EF4-FFF2-40B4-BE49-F238E27FC236}">
                  <a16:creationId xmlns:a16="http://schemas.microsoft.com/office/drawing/2014/main" id="{457F3032-D7BF-288E-41AE-C562FADE2465}"/>
                </a:ext>
              </a:extLst>
            </p:cNvPr>
            <p:cNvSpPr/>
            <p:nvPr/>
          </p:nvSpPr>
          <p:spPr>
            <a:xfrm rot="8141097" flipV="1">
              <a:off x="8105215" y="3404716"/>
              <a:ext cx="569588" cy="62080"/>
            </a:xfrm>
            <a:prstGeom prst="parallelogram">
              <a:avLst>
                <a:gd name="adj" fmla="val 10324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78" name="平行四辺形 77">
              <a:extLst>
                <a:ext uri="{FF2B5EF4-FFF2-40B4-BE49-F238E27FC236}">
                  <a16:creationId xmlns:a16="http://schemas.microsoft.com/office/drawing/2014/main" id="{741809D2-B423-BB80-E802-59B289DB7962}"/>
                </a:ext>
              </a:extLst>
            </p:cNvPr>
            <p:cNvSpPr/>
            <p:nvPr/>
          </p:nvSpPr>
          <p:spPr>
            <a:xfrm rot="5400000" flipH="1">
              <a:off x="9405922" y="3302779"/>
              <a:ext cx="442335" cy="349689"/>
            </a:xfrm>
            <a:prstGeom prst="parallelogram">
              <a:avLst>
                <a:gd name="adj" fmla="val 10182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sp>
          <p:nvSpPr>
            <p:cNvPr id="80" name="平行四辺形 79">
              <a:extLst>
                <a:ext uri="{FF2B5EF4-FFF2-40B4-BE49-F238E27FC236}">
                  <a16:creationId xmlns:a16="http://schemas.microsoft.com/office/drawing/2014/main" id="{5C9B509F-D9C9-6549-A949-D7D206ACD029}"/>
                </a:ext>
              </a:extLst>
            </p:cNvPr>
            <p:cNvSpPr/>
            <p:nvPr/>
          </p:nvSpPr>
          <p:spPr>
            <a:xfrm>
              <a:off x="8412537" y="3390815"/>
              <a:ext cx="282980" cy="56340"/>
            </a:xfrm>
            <a:prstGeom prst="parallelogram">
              <a:avLst>
                <a:gd name="adj" fmla="val 10324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kumimoji="0" lang="ja-JP" altLang="en-US">
                <a:solidFill>
                  <a:prstClr val="white"/>
                </a:solidFill>
                <a:latin typeface="Calibri" panose="020F0502020204030204"/>
                <a:ea typeface="游ゴシック" panose="020B0400000000000000" pitchFamily="50" charset="-128"/>
              </a:endParaRPr>
            </a:p>
          </p:txBody>
        </p:sp>
      </p:grpSp>
      <p:cxnSp>
        <p:nvCxnSpPr>
          <p:cNvPr id="60" name="直線矢印コネクタ 59">
            <a:extLst>
              <a:ext uri="{FF2B5EF4-FFF2-40B4-BE49-F238E27FC236}">
                <a16:creationId xmlns:a16="http://schemas.microsoft.com/office/drawing/2014/main" id="{D5626B94-00CF-4138-BC5F-F13FE9273C96}"/>
              </a:ext>
            </a:extLst>
          </p:cNvPr>
          <p:cNvCxnSpPr>
            <a:cxnSpLocks/>
          </p:cNvCxnSpPr>
          <p:nvPr/>
        </p:nvCxnSpPr>
        <p:spPr>
          <a:xfrm>
            <a:off x="1190938" y="3023228"/>
            <a:ext cx="0" cy="111332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66188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27246</TotalTime>
  <Words>1141</Words>
  <Application>Microsoft Office PowerPoint</Application>
  <PresentationFormat>A4 210 x 297 mm</PresentationFormat>
  <Paragraphs>180</Paragraphs>
  <Slides>11</Slides>
  <Notes>8</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11</vt:i4>
      </vt:variant>
    </vt:vector>
  </HeadingPairs>
  <TitlesOfParts>
    <vt:vector size="18" baseType="lpstr">
      <vt:lpstr>UD デジタル 教科書体 N-B</vt:lpstr>
      <vt:lpstr>UD デジタル 教科書体 NP-B</vt:lpstr>
      <vt:lpstr>游ゴシック</vt:lpstr>
      <vt:lpstr>Arial</vt:lpstr>
      <vt:lpstr>Calibri</vt:lpstr>
      <vt:lpstr>Calibri Light</vt:lpstr>
      <vt:lpstr>Office テーマ</vt:lpstr>
      <vt:lpstr>重力の変化を見てみよう！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重力の変化を見てみよう！</dc:title>
  <dc:creator>塩入　翔也</dc:creator>
  <cp:lastModifiedBy>興治　文子</cp:lastModifiedBy>
  <cp:revision>61</cp:revision>
  <dcterms:created xsi:type="dcterms:W3CDTF">2023-09-02T04:37:55Z</dcterms:created>
  <dcterms:modified xsi:type="dcterms:W3CDTF">2023-12-03T02:30:03Z</dcterms:modified>
</cp:coreProperties>
</file>